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9" autoAdjust="0"/>
    <p:restoredTop sz="94660"/>
  </p:normalViewPr>
  <p:slideViewPr>
    <p:cSldViewPr>
      <p:cViewPr varScale="1">
        <p:scale>
          <a:sx n="70" d="100"/>
          <a:sy n="70" d="100"/>
        </p:scale>
        <p:origin x="14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6BEB0-4070-43C0-AD16-48B4D9862DBD}" type="datetimeFigureOut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7DD44-93D1-4926-890D-93665AFBFB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663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7DD44-93D1-4926-890D-93665AFBFB8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FA76-EDCE-4EFA-8634-0C0E644DFE0E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DBCA7-31A3-422F-BCC8-3156C671D54E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1182-745F-47AE-B37E-B79DF6058EC9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9CD3-E9B4-4AEE-8D53-A92C2F9D15F3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3BE7-D28D-4233-92B9-34576FD9983D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350A3-3B64-4485-A45B-CF758E86B0F1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A46C9-BA40-402F-ABDD-19A5E78B3C96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2BB2-9B01-4B13-A31B-638242E879C5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111A-A24A-444B-B888-29CFCA3D3D66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BD695-FA15-45FE-A49C-70ED230F35B3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latin typeface="黑体" pitchFamily="49" charset="-122"/>
                <a:ea typeface="黑体" pitchFamily="49" charset="-122"/>
              </a:rPr>
              <a:t>考试</a:t>
            </a:r>
            <a:r>
              <a:rPr lang="zh-CN" altLang="en-US" smtClean="0">
                <a:latin typeface="黑体" pitchFamily="49" charset="-122"/>
                <a:ea typeface="黑体" pitchFamily="49" charset="-122"/>
              </a:rPr>
              <a:t>系统</a:t>
            </a:r>
            <a:r>
              <a:rPr lang="zh-CN" altLang="en-US" smtClean="0">
                <a:latin typeface="黑体" pitchFamily="49" charset="-122"/>
                <a:ea typeface="黑体" pitchFamily="49" charset="-122"/>
              </a:rPr>
              <a:t>监考说明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3366FF"/>
                </a:solidFill>
                <a:latin typeface="楷体"/>
                <a:ea typeface="楷体"/>
                <a:cs typeface="楷体"/>
              </a:rPr>
              <a:t>程序设计部分</a:t>
            </a:r>
            <a:endParaRPr lang="zh-CN" altLang="en-US" dirty="0">
              <a:solidFill>
                <a:srgbClr val="3366FF"/>
              </a:solidFill>
              <a:latin typeface="楷体"/>
              <a:ea typeface="楷体"/>
              <a:cs typeface="楷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lang="zh-CN" altLang="en-US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考试素材（例如用到的图片等）在哪里</a:t>
            </a:r>
            <a:r>
              <a:rPr lang="en-US" altLang="zh-CN" dirty="0" smtClean="0"/>
              <a:t>?</a:t>
            </a:r>
          </a:p>
          <a:p>
            <a:pPr lvl="1"/>
            <a:r>
              <a:rPr lang="zh-CN" altLang="en-US" dirty="0" smtClean="0"/>
              <a:t>在当前考试目录中，当前考试目录在答题要求中有说明。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2924944"/>
            <a:ext cx="5540550" cy="310270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2843808" y="3717032"/>
            <a:ext cx="2736304" cy="504056"/>
          </a:xfrm>
          <a:prstGeom prst="roundRect">
            <a:avLst/>
          </a:prstGeom>
          <a:solidFill>
            <a:srgbClr val="FF0000">
              <a:alpha val="23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7" name="直线箭头连接符 6"/>
          <p:cNvCxnSpPr/>
          <p:nvPr/>
        </p:nvCxnSpPr>
        <p:spPr>
          <a:xfrm>
            <a:off x="2771800" y="2636912"/>
            <a:ext cx="144016" cy="10801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kumimoji="1" lang="zh-CN" altLang="en-US" dirty="0" smtClean="0"/>
              <a:t>如何重答。</a:t>
            </a:r>
            <a:endParaRPr kumimoji="1" lang="en-US" altLang="zh-CN" dirty="0" smtClean="0"/>
          </a:p>
          <a:p>
            <a:pPr marL="857250" lvl="1" indent="-457200"/>
            <a:r>
              <a:rPr kumimoji="1" lang="zh-CN" altLang="en-US" dirty="0" smtClean="0"/>
              <a:t>先点选要重答的题，然后点重答，根据提示选择相应操作。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284984"/>
            <a:ext cx="7200900" cy="2425700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73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kumimoji="1" lang="zh-CN" altLang="en-US" dirty="0" smtClean="0"/>
              <a:t>机器死机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在确认机器已经死机的情况下，长按电源键直至关机。机器重启后，考生进入考试系统，需要输入监考密码及延长时间</a:t>
            </a:r>
            <a:r>
              <a:rPr kumimoji="1" lang="zh-CN" altLang="en-US" dirty="0" smtClean="0"/>
              <a:t>。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监考密码：</a:t>
            </a:r>
            <a:r>
              <a:rPr kumimoji="1" lang="zh-CN" altLang="en-US" dirty="0"/>
              <a:t>巡</a:t>
            </a:r>
            <a:r>
              <a:rPr kumimoji="1" lang="zh-CN" altLang="en-US" dirty="0" smtClean="0"/>
              <a:t>考老师现场通知。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延长时间：通常没有延长时间。</a:t>
            </a:r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24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>
                <a:latin typeface="Times New Roman"/>
                <a:cs typeface="Times New Roman"/>
              </a:rPr>
              <a:t>填空</a:t>
            </a:r>
            <a:endParaRPr kumimoji="1" lang="en-US" altLang="zh-CN" dirty="0" smtClean="0">
              <a:latin typeface="Times New Roman"/>
              <a:cs typeface="Times New Roman"/>
            </a:endParaRPr>
          </a:p>
          <a:p>
            <a:pPr lvl="1"/>
            <a:r>
              <a:rPr kumimoji="1" lang="zh-CN" altLang="en-US" dirty="0" smtClean="0">
                <a:latin typeface="Times New Roman"/>
                <a:cs typeface="Times New Roman"/>
              </a:rPr>
              <a:t>回答该题时，一定要严格按格式写出结果。例如</a:t>
            </a:r>
            <a:r>
              <a:rPr kumimoji="1" lang="en-US" altLang="zh-CN" dirty="0" err="1" smtClean="0">
                <a:latin typeface="Times New Roman"/>
                <a:cs typeface="Times New Roman"/>
              </a:rPr>
              <a:t>printf</a:t>
            </a:r>
            <a:r>
              <a:rPr kumimoji="1" lang="en-US" altLang="zh-CN" dirty="0" smtClean="0">
                <a:latin typeface="Times New Roman"/>
                <a:cs typeface="Times New Roman"/>
              </a:rPr>
              <a:t>("s=%d",34);</a:t>
            </a:r>
            <a:r>
              <a:rPr kumimoji="1" lang="zh-CN" altLang="en-US" dirty="0" smtClean="0">
                <a:latin typeface="Times New Roman"/>
                <a:cs typeface="Times New Roman"/>
              </a:rPr>
              <a:t>则结果应该为</a:t>
            </a:r>
            <a:r>
              <a:rPr kumimoji="1" lang="en-US" altLang="zh-CN" dirty="0" smtClean="0">
                <a:latin typeface="Times New Roman"/>
                <a:cs typeface="Times New Roman"/>
              </a:rPr>
              <a:t>s=34</a:t>
            </a:r>
            <a:r>
              <a:rPr kumimoji="1" lang="zh-CN" altLang="en-US" dirty="0" smtClean="0">
                <a:latin typeface="Times New Roman"/>
                <a:cs typeface="Times New Roman"/>
              </a:rPr>
              <a:t>，而不是</a:t>
            </a:r>
            <a:r>
              <a:rPr kumimoji="1" lang="en-US" altLang="zh-CN" dirty="0" smtClean="0">
                <a:latin typeface="Times New Roman"/>
                <a:cs typeface="Times New Roman"/>
              </a:rPr>
              <a:t>34.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88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857403"/>
          </a:xfrm>
        </p:spPr>
        <p:txBody>
          <a:bodyPr/>
          <a:lstStyle/>
          <a:p>
            <a:r>
              <a:rPr kumimoji="1" lang="zh-CN" altLang="en-US" dirty="0" smtClean="0"/>
              <a:t>程序填空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在回答题时，请将源代码中的</a:t>
            </a:r>
            <a:r>
              <a:rPr lang="zh-CN" altLang="zh-CN" dirty="0" smtClean="0"/>
              <a:t>【</a:t>
            </a:r>
            <a:r>
              <a:rPr lang="en-US" altLang="zh-CN" dirty="0"/>
              <a:t>?</a:t>
            </a:r>
            <a:r>
              <a:rPr lang="zh-CN" altLang="zh-CN" dirty="0" smtClean="0"/>
              <a:t>】</a:t>
            </a:r>
            <a:r>
              <a:rPr lang="zh-CN" altLang="en-US" dirty="0" smtClean="0"/>
              <a:t>删除，并在原</a:t>
            </a:r>
            <a:r>
              <a:rPr lang="zh-CN" altLang="zh-CN" dirty="0"/>
              <a:t>【</a:t>
            </a:r>
            <a:r>
              <a:rPr lang="en-US" altLang="zh-CN" dirty="0"/>
              <a:t>?</a:t>
            </a:r>
            <a:r>
              <a:rPr lang="zh-CN" altLang="zh-CN" dirty="0" smtClean="0"/>
              <a:t>】</a:t>
            </a:r>
            <a:r>
              <a:rPr lang="zh-CN" altLang="en-US" dirty="0" smtClean="0"/>
              <a:t>作答即可，</a:t>
            </a:r>
            <a:r>
              <a:rPr lang="zh-CN" altLang="en-US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其他任何地方都不要修改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回答完后，注意要在答题环境中运行与保存。</a:t>
            </a:r>
            <a:endParaRPr lang="en-US" altLang="zh-CN" dirty="0" smtClean="0"/>
          </a:p>
          <a:p>
            <a:r>
              <a:rPr lang="zh-CN" altLang="en-US" dirty="0" smtClean="0"/>
              <a:t>程序改错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Times New Roman"/>
                <a:cs typeface="Times New Roman"/>
              </a:rPr>
              <a:t>请在</a:t>
            </a:r>
            <a:r>
              <a:rPr lang="en-US" altLang="zh-CN" dirty="0" smtClean="0">
                <a:latin typeface="Times New Roman"/>
                <a:cs typeface="Times New Roman"/>
              </a:rPr>
              <a:t>*****FOUND*****</a:t>
            </a:r>
            <a:r>
              <a:rPr lang="zh-CN" altLang="en-US" dirty="0" smtClean="0">
                <a:latin typeface="Times New Roman"/>
                <a:cs typeface="Times New Roman"/>
              </a:rPr>
              <a:t>下面的</a:t>
            </a:r>
            <a:r>
              <a:rPr lang="zh-CN" altLang="en-US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一行</a:t>
            </a:r>
            <a:r>
              <a:rPr lang="zh-CN" altLang="en-US" dirty="0" smtClean="0">
                <a:latin typeface="Times New Roman"/>
                <a:cs typeface="Times New Roman"/>
              </a:rPr>
              <a:t>进行修改，</a:t>
            </a:r>
            <a:r>
              <a:rPr lang="zh-CN" altLang="en-US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其他任何地方都不要修改</a:t>
            </a:r>
            <a:r>
              <a:rPr lang="zh-CN" altLang="en-US" dirty="0" smtClean="0">
                <a:latin typeface="Times New Roman"/>
                <a:cs typeface="Times New Roman"/>
              </a:rPr>
              <a:t>（包括</a:t>
            </a:r>
            <a:r>
              <a:rPr lang="en-US" altLang="zh-CN" dirty="0">
                <a:latin typeface="Times New Roman"/>
                <a:cs typeface="Times New Roman"/>
              </a:rPr>
              <a:t>*****FOUND*****</a:t>
            </a:r>
            <a:r>
              <a:rPr lang="zh-CN" altLang="en-US" dirty="0" smtClean="0">
                <a:latin typeface="Times New Roman"/>
                <a:cs typeface="Times New Roman"/>
              </a:rPr>
              <a:t>）。</a:t>
            </a:r>
            <a:endParaRPr lang="en-US" altLang="zh-CN" dirty="0" smtClean="0">
              <a:latin typeface="Times New Roman"/>
              <a:cs typeface="Times New Roman"/>
            </a:endParaRPr>
          </a:p>
          <a:p>
            <a:endParaRPr lang="en-US" altLang="zh-CN" dirty="0"/>
          </a:p>
          <a:p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2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程序设计</a:t>
            </a:r>
            <a:endParaRPr kumimoji="1" lang="en-US" altLang="zh-CN" dirty="0" smtClean="0"/>
          </a:p>
          <a:p>
            <a:pPr lvl="1"/>
            <a:r>
              <a:rPr kumimoji="1" lang="zh-CN" altLang="en-US" sz="2400" dirty="0" smtClean="0"/>
              <a:t>回答试题的内容必须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填写在</a:t>
            </a:r>
            <a:r>
              <a:rPr kumimoji="1" lang="en-US" altLang="zh-CN" sz="2400" dirty="0" smtClean="0"/>
              <a:t>******Program******</a:t>
            </a:r>
            <a:r>
              <a:rPr kumimoji="1" lang="zh-CN" altLang="en-US" sz="2400" dirty="0" smtClean="0"/>
              <a:t>和</a:t>
            </a:r>
            <a:r>
              <a:rPr kumimoji="1" lang="en-US" altLang="zh-CN" sz="2400" dirty="0" smtClean="0"/>
              <a:t>******End******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之间</a:t>
            </a:r>
            <a:endParaRPr kumimoji="1" lang="en-US" altLang="zh-CN" sz="2400" b="1" dirty="0" smtClean="0">
              <a:solidFill>
                <a:srgbClr val="FF0000"/>
              </a:solidFill>
              <a:latin typeface="楷体"/>
              <a:ea typeface="楷体"/>
              <a:cs typeface="楷体"/>
            </a:endParaRPr>
          </a:p>
          <a:p>
            <a:pPr lvl="1"/>
            <a:r>
              <a:rPr kumimoji="1" lang="zh-CN" altLang="en-US" sz="2400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不能删除</a:t>
            </a:r>
            <a:r>
              <a:rPr kumimoji="1" lang="en-US" altLang="zh-CN" sz="2400" dirty="0" smtClean="0"/>
              <a:t>*</a:t>
            </a:r>
            <a:r>
              <a:rPr kumimoji="1" lang="en-US" altLang="zh-CN" sz="2400" dirty="0"/>
              <a:t>*****Program******</a:t>
            </a:r>
            <a:r>
              <a:rPr kumimoji="1" lang="zh-CN" altLang="en-US" sz="2400" dirty="0"/>
              <a:t>和</a:t>
            </a:r>
            <a:r>
              <a:rPr kumimoji="1" lang="en-US" altLang="zh-CN" sz="2400" dirty="0"/>
              <a:t>******End*****</a:t>
            </a:r>
            <a:r>
              <a:rPr kumimoji="1" lang="en-US" altLang="zh-CN" sz="2400" dirty="0" smtClean="0"/>
              <a:t>*</a:t>
            </a:r>
            <a:r>
              <a:rPr kumimoji="1" lang="zh-CN" altLang="en-US" sz="2400" dirty="0" smtClean="0"/>
              <a:t>标识。</a:t>
            </a:r>
            <a:endParaRPr kumimoji="1" lang="en-US" altLang="zh-CN" sz="2400" dirty="0" smtClean="0"/>
          </a:p>
          <a:p>
            <a:pPr lvl="1"/>
            <a:r>
              <a:rPr kumimoji="1" lang="zh-CN" altLang="en-US" sz="2400" dirty="0" smtClean="0"/>
              <a:t>在</a:t>
            </a:r>
            <a:r>
              <a:rPr kumimoji="1" lang="en-US" altLang="zh-CN" sz="2400" dirty="0"/>
              <a:t>******Program******</a:t>
            </a:r>
            <a:r>
              <a:rPr kumimoji="1" lang="zh-CN" altLang="en-US" sz="2400" dirty="0"/>
              <a:t>和</a:t>
            </a:r>
            <a:r>
              <a:rPr kumimoji="1" lang="en-US" altLang="zh-CN" sz="2400" dirty="0"/>
              <a:t>******End*****</a:t>
            </a:r>
            <a:r>
              <a:rPr kumimoji="1" lang="en-US" altLang="zh-CN" sz="2400" dirty="0" smtClean="0"/>
              <a:t>*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之外的任何地方都不要修改。</a:t>
            </a:r>
            <a:endParaRPr kumimoji="1" lang="en-US" altLang="zh-CN" sz="2400" b="1" dirty="0" smtClean="0">
              <a:solidFill>
                <a:srgbClr val="FF0000"/>
              </a:solidFill>
              <a:latin typeface="楷体"/>
              <a:ea typeface="楷体"/>
              <a:cs typeface="楷体"/>
            </a:endParaRPr>
          </a:p>
          <a:p>
            <a:pPr lvl="1"/>
            <a:r>
              <a:rPr kumimoji="1" lang="zh-CN" altLang="en-US" sz="2400" dirty="0" smtClean="0"/>
              <a:t>回答完试题后请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保存并运行程序</a:t>
            </a:r>
            <a:r>
              <a:rPr kumimoji="1" lang="zh-CN" altLang="en-US" sz="2400" dirty="0" smtClean="0"/>
              <a:t>。</a:t>
            </a:r>
            <a:endParaRPr kumimoji="1" lang="en-US" altLang="zh-CN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64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如何进入考试系统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在</a:t>
            </a:r>
            <a:r>
              <a:rPr lang="zh-CN" altLang="en-US" dirty="0" smtClean="0">
                <a:solidFill>
                  <a:srgbClr val="FF0000"/>
                </a:solidFill>
              </a:rPr>
              <a:t>桌面</a:t>
            </a:r>
            <a:r>
              <a:rPr lang="zh-CN" altLang="en-US" dirty="0" smtClean="0"/>
              <a:t>上找到“</a:t>
            </a:r>
            <a:r>
              <a:rPr lang="zh-CN" altLang="en-US" dirty="0" smtClean="0">
                <a:solidFill>
                  <a:srgbClr val="FF0000"/>
                </a:solidFill>
              </a:rPr>
              <a:t>考试系统</a:t>
            </a:r>
            <a:r>
              <a:rPr lang="zh-CN" altLang="en-US" dirty="0" smtClean="0"/>
              <a:t>”图标，样式如下：</a:t>
            </a:r>
            <a:endParaRPr lang="en-US" altLang="zh-CN" dirty="0" smtClean="0"/>
          </a:p>
          <a:p>
            <a:endParaRPr lang="en-US" altLang="zh-CN" dirty="0"/>
          </a:p>
          <a:p>
            <a:pPr>
              <a:buNone/>
            </a:pPr>
            <a:endParaRPr lang="en-US" altLang="zh-CN" dirty="0" smtClean="0"/>
          </a:p>
          <a:p>
            <a:r>
              <a:rPr lang="zh-CN" altLang="en-US" dirty="0" smtClean="0"/>
              <a:t>双击</a:t>
            </a:r>
            <a:r>
              <a:rPr lang="zh-CN" altLang="en-US" dirty="0" smtClean="0">
                <a:solidFill>
                  <a:srgbClr val="FF0000"/>
                </a:solidFill>
              </a:rPr>
              <a:t>该图标</a:t>
            </a:r>
            <a:r>
              <a:rPr lang="zh-CN" altLang="en-US" dirty="0" smtClean="0"/>
              <a:t>运行“考试系统”。</a:t>
            </a:r>
          </a:p>
          <a:p>
            <a:r>
              <a:rPr lang="zh-CN" altLang="en-US" sz="2600" dirty="0">
                <a:solidFill>
                  <a:srgbClr val="FF0000"/>
                </a:solidFill>
              </a:rPr>
              <a:t>注意</a:t>
            </a:r>
            <a:r>
              <a:rPr lang="zh-CN" altLang="en-US" sz="2600" dirty="0" smtClean="0"/>
              <a:t>：</a:t>
            </a:r>
            <a:endParaRPr lang="en-US" altLang="zh-CN" sz="2600" dirty="0" smtClean="0"/>
          </a:p>
          <a:p>
            <a:pPr marL="971550" lvl="1" indent="-514350">
              <a:buFont typeface="+mj-ea"/>
              <a:buAutoNum type="circleNumDbPlain"/>
            </a:pPr>
            <a:r>
              <a:rPr lang="zh-CN" altLang="en-US" sz="2600" dirty="0" smtClean="0"/>
              <a:t>运行考试系统时，需要</a:t>
            </a:r>
            <a:r>
              <a:rPr lang="zh-CN" altLang="en-US" sz="2600" dirty="0" smtClean="0">
                <a:solidFill>
                  <a:srgbClr val="FF0000"/>
                </a:solidFill>
              </a:rPr>
              <a:t>退出所有其他运行的程序</a:t>
            </a:r>
            <a:r>
              <a:rPr lang="zh-CN" altLang="en-US" sz="2600" dirty="0" smtClean="0"/>
              <a:t>，否则会提示需要关闭其他程序。</a:t>
            </a:r>
            <a:endParaRPr lang="en-US" altLang="zh-CN" sz="2600" dirty="0" smtClean="0"/>
          </a:p>
          <a:p>
            <a:pPr marL="971550" lvl="1" indent="-514350">
              <a:buFont typeface="+mj-ea"/>
              <a:buAutoNum type="circleNumDbPlain"/>
            </a:pPr>
            <a:r>
              <a:rPr lang="zh-CN" altLang="en-US" sz="2600" dirty="0" smtClean="0"/>
              <a:t>需要保持计算机一直</a:t>
            </a:r>
            <a:r>
              <a:rPr lang="zh-CN" altLang="en-US" sz="2600" dirty="0" smtClean="0">
                <a:solidFill>
                  <a:srgbClr val="FF0000"/>
                </a:solidFill>
              </a:rPr>
              <a:t>联网</a:t>
            </a:r>
            <a:r>
              <a:rPr lang="zh-CN" altLang="en-US" sz="2600" dirty="0" smtClean="0"/>
              <a:t>状态。</a:t>
            </a:r>
            <a:endParaRPr lang="zh-CN" altLang="en-US" sz="2600" dirty="0"/>
          </a:p>
        </p:txBody>
      </p:sp>
      <p:pic>
        <p:nvPicPr>
          <p:cNvPr id="1026" name="Picture 2" descr="C:\Users\HP01\Desktop\找到考试系统图标.PNG"/>
          <p:cNvPicPr>
            <a:picLocks noChangeAspect="1" noChangeArrowheads="1"/>
          </p:cNvPicPr>
          <p:nvPr/>
        </p:nvPicPr>
        <p:blipFill>
          <a:blip r:embed="rId2" cstate="print"/>
          <a:srcRect l="10610" t="17914" r="15117" b="6844"/>
          <a:stretch>
            <a:fillRect/>
          </a:stretch>
        </p:blipFill>
        <p:spPr bwMode="auto">
          <a:xfrm>
            <a:off x="3563888" y="1772816"/>
            <a:ext cx="1728192" cy="1296144"/>
          </a:xfrm>
          <a:prstGeom prst="rect">
            <a:avLst/>
          </a:prstGeom>
          <a:noFill/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4" y="5678041"/>
            <a:ext cx="4643436" cy="1179959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如何进入考试系统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/>
          <a:lstStyle/>
          <a:p>
            <a:r>
              <a:rPr lang="zh-CN" altLang="en-US" dirty="0" smtClean="0"/>
              <a:t>运行“</a:t>
            </a:r>
            <a:r>
              <a:rPr lang="zh-CN" altLang="en-US" dirty="0" smtClean="0">
                <a:solidFill>
                  <a:srgbClr val="FF0000"/>
                </a:solidFill>
              </a:rPr>
              <a:t>考试系统</a:t>
            </a:r>
            <a:r>
              <a:rPr lang="zh-CN" altLang="en-US" dirty="0" smtClean="0"/>
              <a:t>”后，正常会出现如下界面，输入</a:t>
            </a:r>
            <a:r>
              <a:rPr lang="zh-CN" altLang="en-US" dirty="0" smtClean="0">
                <a:solidFill>
                  <a:srgbClr val="0000FF"/>
                </a:solidFill>
              </a:rPr>
              <a:t>学生考号</a:t>
            </a:r>
            <a:r>
              <a:rPr lang="zh-CN" altLang="en-US" dirty="0" smtClean="0"/>
              <a:t>，点击</a:t>
            </a:r>
            <a:r>
              <a:rPr lang="zh-CN" altLang="en-US" dirty="0" smtClean="0">
                <a:solidFill>
                  <a:srgbClr val="3366FF"/>
                </a:solidFill>
              </a:rPr>
              <a:t>确认</a:t>
            </a:r>
            <a:r>
              <a:rPr lang="zh-CN" altLang="en-US" dirty="0" smtClean="0"/>
              <a:t>：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305472"/>
            <a:ext cx="431660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直接箭头连接符 6"/>
          <p:cNvCxnSpPr/>
          <p:nvPr/>
        </p:nvCxnSpPr>
        <p:spPr>
          <a:xfrm>
            <a:off x="3419872" y="2089448"/>
            <a:ext cx="1440160" cy="25202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>
            <a:off x="5004048" y="2089448"/>
            <a:ext cx="1008112" cy="28083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5987401" y="2358008"/>
            <a:ext cx="2974930" cy="244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</a:rPr>
              <a:t>考号为：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2800" dirty="0" smtClean="0">
                <a:solidFill>
                  <a:srgbClr val="FF0000"/>
                </a:solidFill>
              </a:rPr>
              <a:t>“？</a:t>
            </a:r>
            <a:r>
              <a:rPr lang="en-US" altLang="zh-CN" sz="2800" dirty="0" smtClean="0">
                <a:solidFill>
                  <a:srgbClr val="FF0000"/>
                </a:solidFill>
              </a:rPr>
              <a:t>+</a:t>
            </a:r>
            <a:r>
              <a:rPr lang="zh-CN" altLang="en-US" sz="2800" dirty="0" smtClean="0">
                <a:solidFill>
                  <a:srgbClr val="FF0000"/>
                </a:solidFill>
              </a:rPr>
              <a:t>学号”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r>
              <a:rPr lang="zh-CN" altLang="en-US" sz="2800" dirty="0" smtClean="0">
                <a:solidFill>
                  <a:srgbClr val="FF0000"/>
                </a:solidFill>
              </a:rPr>
              <a:t>其中前缀“？”由巡考现场通知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如何进入考试系统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点击</a:t>
            </a:r>
            <a:r>
              <a:rPr lang="zh-CN" altLang="en-US" dirty="0" smtClean="0">
                <a:solidFill>
                  <a:srgbClr val="FF0000"/>
                </a:solidFill>
              </a:rPr>
              <a:t>开始考试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5682208" cy="4069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箭头连接符 8"/>
          <p:cNvCxnSpPr/>
          <p:nvPr/>
        </p:nvCxnSpPr>
        <p:spPr>
          <a:xfrm>
            <a:off x="2843808" y="2060848"/>
            <a:ext cx="2880320" cy="3600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双波形 11"/>
          <p:cNvSpPr/>
          <p:nvPr/>
        </p:nvSpPr>
        <p:spPr>
          <a:xfrm>
            <a:off x="5508104" y="4005064"/>
            <a:ext cx="648072" cy="504056"/>
          </a:xfrm>
          <a:prstGeom prst="doubleWav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068960"/>
            <a:ext cx="6116614" cy="342530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132856"/>
            <a:ext cx="919651" cy="46176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如何考试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zh-CN" altLang="en-US" sz="2800" dirty="0" smtClean="0">
                <a:latin typeface="Times New Roman" pitchFamily="18" charset="0"/>
                <a:cs typeface="Times New Roman" pitchFamily="18" charset="0"/>
              </a:rPr>
              <a:t>点击选择“题型栏”的相关题型。然后点击“答题”。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1907704" y="1412776"/>
            <a:ext cx="792088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>
            <a:off x="2051720" y="1628800"/>
            <a:ext cx="2808312" cy="1656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8316416" y="1700808"/>
            <a:ext cx="0" cy="4536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如何考试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点“答题”后，考试系统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会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根据选择的题型打开相应的软件（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VB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VC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＋＋）。每题的答题说明会显示窗口中，如下图所示，有的题还配有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样张</a:t>
            </a:r>
            <a:r>
              <a:rPr lang="zh-CN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查看时可点击打开：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501008"/>
            <a:ext cx="5886450" cy="1600200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H="1">
            <a:off x="5364088" y="2636912"/>
            <a:ext cx="1368152" cy="144016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5"/>
          <p:cNvCxnSpPr/>
          <p:nvPr/>
        </p:nvCxnSpPr>
        <p:spPr>
          <a:xfrm flipH="1">
            <a:off x="1979712" y="3212976"/>
            <a:ext cx="1512168" cy="1656184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48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如何考试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答好一道题后，请保存，然后关闭相应的软件（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VB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或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＋＋）来答下一题（</a:t>
            </a:r>
            <a:r>
              <a:rPr lang="zh-CN" altLang="en-US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黄色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表示该题已答）。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3356992"/>
            <a:ext cx="5540550" cy="3102708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H="1">
            <a:off x="2627784" y="2636912"/>
            <a:ext cx="4752528" cy="36004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69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如何交卷</a:t>
            </a: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交卷时，可能会有一些提示，请看清并作相应的操作，确认后会看到如下提示。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等屏幕上出现交卷成功（如下图所示）后，表示交卷成功。。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9610" y="2636912"/>
            <a:ext cx="6534718" cy="57281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1026" name="Picture 2" descr="C:\Users\HP01\Desktop\交卷成功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861048"/>
            <a:ext cx="4379025" cy="2410357"/>
          </a:xfrm>
          <a:prstGeom prst="rect">
            <a:avLst/>
          </a:prstGeom>
          <a:noFill/>
        </p:spPr>
      </p:pic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08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648</Words>
  <Application>Microsoft Office PowerPoint</Application>
  <PresentationFormat>全屏显示(4:3)</PresentationFormat>
  <Paragraphs>76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Office 主题</vt:lpstr>
      <vt:lpstr>考试系统监考说明</vt:lpstr>
      <vt:lpstr>如何进入考试系统</vt:lpstr>
      <vt:lpstr>如何进入考试系统</vt:lpstr>
      <vt:lpstr>如何进入考试系统</vt:lpstr>
      <vt:lpstr>如何考试</vt:lpstr>
      <vt:lpstr>如何考试</vt:lpstr>
      <vt:lpstr>如何考试</vt:lpstr>
      <vt:lpstr>如何交卷</vt:lpstr>
      <vt:lpstr>如何交卷</vt:lpstr>
      <vt:lpstr>常见问题</vt:lpstr>
      <vt:lpstr>常见问题</vt:lpstr>
      <vt:lpstr>常见问题</vt:lpstr>
      <vt:lpstr>常见问题</vt:lpstr>
      <vt:lpstr>常见问题</vt:lpstr>
      <vt:lpstr>常见问题</vt:lpstr>
      <vt:lpstr>PowerPoint 演示文稿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考试系统客户端使用简介</dc:title>
  <dc:creator>HP01</dc:creator>
  <cp:lastModifiedBy>zcj</cp:lastModifiedBy>
  <cp:revision>82</cp:revision>
  <dcterms:created xsi:type="dcterms:W3CDTF">2014-04-09T02:57:05Z</dcterms:created>
  <dcterms:modified xsi:type="dcterms:W3CDTF">2014-05-29T09:05:47Z</dcterms:modified>
</cp:coreProperties>
</file>