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96" r:id="rId1"/>
  </p:sldMasterIdLst>
  <p:sldIdLst>
    <p:sldId id="256" r:id="rId2"/>
    <p:sldId id="272" r:id="rId3"/>
    <p:sldId id="273" r:id="rId4"/>
    <p:sldId id="259" r:id="rId5"/>
    <p:sldId id="274" r:id="rId6"/>
    <p:sldId id="275" r:id="rId7"/>
    <p:sldId id="276" r:id="rId8"/>
    <p:sldId id="279" r:id="rId9"/>
    <p:sldId id="277" r:id="rId10"/>
    <p:sldId id="269" r:id="rId11"/>
    <p:sldId id="282" r:id="rId12"/>
    <p:sldId id="270" r:id="rId13"/>
    <p:sldId id="280" r:id="rId14"/>
    <p:sldId id="283" r:id="rId15"/>
    <p:sldId id="281" r:id="rId16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02" y="-3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FAF2BD-6DF7-42F5-9565-A6383BD0B487}" type="datetimeFigureOut">
              <a:rPr lang="zh-CN" altLang="en-US"/>
              <a:pPr>
                <a:defRPr/>
              </a:pPr>
              <a:t>2014-4-8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C49E11-0DF9-4778-A3AC-F21EA3BBA32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EB5453-670E-4CC0-878A-291703126899}" type="datetimeFigureOut">
              <a:rPr lang="zh-CN" altLang="en-US"/>
              <a:pPr>
                <a:defRPr/>
              </a:pPr>
              <a:t>2014-4-8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EE060C-78D2-490B-8B33-A83859361BE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876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876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60F55A-F9AA-4549-878B-2D24F692A24B}" type="datetimeFigureOut">
              <a:rPr lang="zh-CN" altLang="en-US"/>
              <a:pPr>
                <a:defRPr/>
              </a:pPr>
              <a:t>2014-4-8</a:t>
            </a:fld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528F58-B30C-4A49-85AA-28DC338450B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876800"/>
          </a:xfrm>
        </p:spPr>
        <p:txBody>
          <a:bodyPr/>
          <a:lstStyle/>
          <a:p>
            <a:pPr lvl="0"/>
            <a:endParaRPr lang="zh-CN" altLang="en-US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4107A6-4453-4764-80BF-77A3723B9DF9}" type="datetimeFigureOut">
              <a:rPr lang="zh-CN" altLang="en-US"/>
              <a:pPr>
                <a:defRPr/>
              </a:pPr>
              <a:t>2014-4-8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2D82D1-E4D2-4522-BDCC-70A41BD4F00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6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08C84D-895D-4CCD-987B-63318D966366}" type="datetimeFigureOut">
              <a:rPr lang="zh-CN" altLang="en-US"/>
              <a:pPr>
                <a:defRPr/>
              </a:pPr>
              <a:t>2014-4-8</a:t>
            </a:fld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4DDB42-1BA8-4480-A507-1263AE6B260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84AFAA-ED74-42DF-9B83-E040C67255BC}" type="datetimeFigureOut">
              <a:rPr lang="zh-CN" altLang="en-US"/>
              <a:pPr>
                <a:defRPr/>
              </a:pPr>
              <a:t>2014-4-8</a:t>
            </a:fld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71E6B-FA4D-4F01-B07B-E94ED10F055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10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FE2A44-55FE-4EEE-B32F-8FAD00C6DDF2}" type="datetimeFigureOut">
              <a:rPr lang="zh-CN" altLang="en-US"/>
              <a:pPr>
                <a:defRPr/>
              </a:pPr>
              <a:t>2014-4-8</a:t>
            </a:fld>
            <a:endParaRPr lang="zh-CN" alt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887477-C911-4A92-A9BA-0C76FB184C9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4036D5-DAE9-43AB-9C53-375CF8F5062D}" type="datetimeFigureOut">
              <a:rPr lang="zh-CN" altLang="en-US"/>
              <a:pPr>
                <a:defRPr/>
              </a:pPr>
              <a:t>2014-4-8</a:t>
            </a:fld>
            <a:endParaRPr lang="zh-CN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8C7CFB-7EAE-47C6-8A4B-117F0DED2C7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821976-E4A5-4016-8206-058062941534}" type="datetimeFigureOut">
              <a:rPr lang="zh-CN" altLang="en-US"/>
              <a:pPr>
                <a:defRPr/>
              </a:pPr>
              <a:t>2014-4-8</a:t>
            </a:fld>
            <a:endParaRPr lang="zh-CN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4D2B6E-2C61-42D0-9E1D-79629684FE3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94A46C-24C9-4900-861C-F08188C3B32C}" type="datetimeFigureOut">
              <a:rPr lang="zh-CN" altLang="en-US"/>
              <a:pPr>
                <a:defRPr/>
              </a:pPr>
              <a:t>2014-4-8</a:t>
            </a:fld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B645B-BE23-4431-A3F9-8F9D5841326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smtClean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B7C261CE-259B-4007-8F2A-A9053DF0E819}" type="datetimeFigureOut">
              <a:rPr lang="zh-CN" altLang="en-US"/>
              <a:pPr>
                <a:defRPr/>
              </a:pPr>
              <a:t>2014-4-8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400" b="1">
                <a:solidFill>
                  <a:srgbClr val="FFFFFF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FDDCC24-C11F-44F5-9CAA-9A9BDC9A7A5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10" r:id="rId1"/>
    <p:sldLayoutId id="2147484001" r:id="rId2"/>
    <p:sldLayoutId id="2147484011" r:id="rId3"/>
    <p:sldLayoutId id="2147484002" r:id="rId4"/>
    <p:sldLayoutId id="2147484012" r:id="rId5"/>
    <p:sldLayoutId id="2147484003" r:id="rId6"/>
    <p:sldLayoutId id="2147484004" r:id="rId7"/>
    <p:sldLayoutId id="2147484013" r:id="rId8"/>
    <p:sldLayoutId id="2147484005" r:id="rId9"/>
    <p:sldLayoutId id="2147484006" r:id="rId10"/>
    <p:sldLayoutId id="2147484007" r:id="rId11"/>
    <p:sldLayoutId id="2147484008" r:id="rId12"/>
    <p:sldLayoutId id="2147484009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 spc="-100">
          <a:solidFill>
            <a:schemeClr val="tx2"/>
          </a:solidFill>
          <a:latin typeface="+mj-lt"/>
          <a:ea typeface="+mj-ea"/>
          <a:cs typeface="微软雅黑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Medium" pitchFamily="34" charset="0"/>
          <a:ea typeface="微软雅黑"/>
          <a:cs typeface="微软雅黑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Medium" pitchFamily="34" charset="0"/>
          <a:ea typeface="微软雅黑"/>
          <a:cs typeface="微软雅黑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Medium" pitchFamily="34" charset="0"/>
          <a:ea typeface="微软雅黑"/>
          <a:cs typeface="微软雅黑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Medium" pitchFamily="34" charset="0"/>
          <a:ea typeface="微软雅黑"/>
          <a:cs typeface="微软雅黑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Medium" pitchFamily="34" charset="0"/>
          <a:ea typeface="微软雅黑"/>
          <a:cs typeface="微软雅黑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Medium" pitchFamily="34" charset="0"/>
          <a:ea typeface="微软雅黑"/>
          <a:cs typeface="微软雅黑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Medium" pitchFamily="34" charset="0"/>
          <a:ea typeface="微软雅黑"/>
          <a:cs typeface="微软雅黑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Medium" pitchFamily="34" charset="0"/>
          <a:ea typeface="微软雅黑"/>
          <a:cs typeface="微软雅黑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zh-CN" altLang="zh-CN" sz="6600" b="1" cap="none" smtClean="0"/>
              <a:t>上海市职业技能培训政府补贴项目</a:t>
            </a:r>
            <a:endParaRPr lang="zh-CN" altLang="en-US" sz="6600" cap="none" smtClean="0"/>
          </a:p>
        </p:txBody>
      </p:sp>
      <p:sp>
        <p:nvSpPr>
          <p:cNvPr id="15362" name="副标题 2"/>
          <p:cNvSpPr>
            <a:spLocks noGrp="1"/>
          </p:cNvSpPr>
          <p:nvPr>
            <p:ph type="subTitle" idx="1"/>
          </p:nvPr>
        </p:nvSpPr>
        <p:spPr>
          <a:xfrm>
            <a:off x="5508625" y="4652963"/>
            <a:ext cx="2592388" cy="604837"/>
          </a:xfrm>
        </p:spPr>
        <p:txBody>
          <a:bodyPr/>
          <a:lstStyle/>
          <a:p>
            <a:pPr eaLnBrk="1" hangingPunct="1"/>
            <a:r>
              <a:rPr lang="en-US" altLang="zh-CN" smtClean="0">
                <a:solidFill>
                  <a:srgbClr val="404040"/>
                </a:solidFill>
              </a:rPr>
              <a:t>2014</a:t>
            </a:r>
            <a:r>
              <a:rPr lang="zh-CN" altLang="en-US" smtClean="0">
                <a:solidFill>
                  <a:srgbClr val="404040"/>
                </a:solidFill>
              </a:rPr>
              <a:t>年</a:t>
            </a:r>
            <a:r>
              <a:rPr lang="en-US" altLang="zh-CN" smtClean="0">
                <a:solidFill>
                  <a:srgbClr val="404040"/>
                </a:solidFill>
              </a:rPr>
              <a:t>4</a:t>
            </a:r>
            <a:r>
              <a:rPr lang="zh-CN" altLang="en-US" smtClean="0">
                <a:solidFill>
                  <a:srgbClr val="404040"/>
                </a:solidFill>
              </a:rPr>
              <a:t>月</a:t>
            </a:r>
            <a:r>
              <a:rPr lang="en-US" altLang="zh-CN" smtClean="0">
                <a:solidFill>
                  <a:srgbClr val="404040"/>
                </a:solidFill>
              </a:rPr>
              <a:t>8</a:t>
            </a:r>
            <a:r>
              <a:rPr lang="zh-CN" altLang="en-US" smtClean="0">
                <a:solidFill>
                  <a:srgbClr val="404040"/>
                </a:solidFill>
              </a:rPr>
              <a:t>日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zh-CN" altLang="en-US" b="1" smtClean="0"/>
              <a:t>七、报名所需材料</a:t>
            </a:r>
            <a:endParaRPr lang="zh-CN" altLang="en-US" smtClean="0"/>
          </a:p>
        </p:txBody>
      </p:sp>
      <p:sp>
        <p:nvSpPr>
          <p:cNvPr id="24578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lnSpc>
                <a:spcPct val="140000"/>
              </a:lnSpc>
              <a:buFont typeface="Arial" charset="0"/>
              <a:buNone/>
            </a:pPr>
            <a:r>
              <a:rPr lang="zh-CN" altLang="en-US" b="1" smtClean="0">
                <a:latin typeface="黑体" pitchFamily="2" charset="-122"/>
              </a:rPr>
              <a:t>（</a:t>
            </a:r>
            <a:r>
              <a:rPr lang="en-US" altLang="zh-CN" b="1" smtClean="0">
                <a:latin typeface="黑体" pitchFamily="2" charset="-122"/>
              </a:rPr>
              <a:t>1</a:t>
            </a:r>
            <a:r>
              <a:rPr lang="zh-CN" altLang="en-US" b="1" smtClean="0">
                <a:latin typeface="黑体" pitchFamily="2" charset="-122"/>
              </a:rPr>
              <a:t>）</a:t>
            </a:r>
            <a:r>
              <a:rPr lang="zh-CN" altLang="zh-CN" b="1" smtClean="0">
                <a:latin typeface="黑体" pitchFamily="2" charset="-122"/>
              </a:rPr>
              <a:t>身份证</a:t>
            </a:r>
            <a:r>
              <a:rPr lang="zh-CN" altLang="zh-CN" b="1" smtClean="0">
                <a:solidFill>
                  <a:schemeClr val="accent2"/>
                </a:solidFill>
                <a:latin typeface="黑体" pitchFamily="2" charset="-122"/>
              </a:rPr>
              <a:t>原件</a:t>
            </a:r>
            <a:r>
              <a:rPr lang="zh-CN" altLang="en-US" b="1" smtClean="0">
                <a:latin typeface="黑体" pitchFamily="2" charset="-122"/>
              </a:rPr>
              <a:t>（当场刷卡，当场退还）</a:t>
            </a:r>
            <a:endParaRPr lang="en-US" altLang="zh-CN" b="1" smtClean="0">
              <a:latin typeface="黑体" pitchFamily="2" charset="-122"/>
            </a:endParaRPr>
          </a:p>
          <a:p>
            <a:pPr marL="0" indent="0" eaLnBrk="1" hangingPunct="1">
              <a:lnSpc>
                <a:spcPct val="140000"/>
              </a:lnSpc>
              <a:buFont typeface="Arial" charset="0"/>
              <a:buNone/>
            </a:pPr>
            <a:r>
              <a:rPr lang="zh-CN" altLang="en-US" b="1" smtClean="0">
                <a:latin typeface="黑体" pitchFamily="2" charset="-122"/>
              </a:rPr>
              <a:t>（</a:t>
            </a:r>
            <a:r>
              <a:rPr lang="en-US" altLang="zh-CN" b="1" smtClean="0">
                <a:latin typeface="黑体" pitchFamily="2" charset="-122"/>
              </a:rPr>
              <a:t>2</a:t>
            </a:r>
            <a:r>
              <a:rPr lang="zh-CN" altLang="en-US" b="1" smtClean="0">
                <a:latin typeface="黑体" pitchFamily="2" charset="-122"/>
              </a:rPr>
              <a:t>）</a:t>
            </a:r>
            <a:r>
              <a:rPr lang="zh-CN" altLang="zh-CN" b="1" smtClean="0">
                <a:latin typeface="黑体" pitchFamily="2" charset="-122"/>
              </a:rPr>
              <a:t>身份证</a:t>
            </a:r>
            <a:r>
              <a:rPr lang="zh-CN" altLang="zh-CN" b="1" smtClean="0">
                <a:solidFill>
                  <a:schemeClr val="accent2"/>
                </a:solidFill>
                <a:latin typeface="黑体" pitchFamily="2" charset="-122"/>
              </a:rPr>
              <a:t>复印件正反面</a:t>
            </a:r>
            <a:r>
              <a:rPr lang="en-US" altLang="zh-CN" b="1" smtClean="0">
                <a:latin typeface="黑体" pitchFamily="2" charset="-122"/>
              </a:rPr>
              <a:t>1</a:t>
            </a:r>
            <a:r>
              <a:rPr lang="zh-CN" altLang="zh-CN" b="1" smtClean="0">
                <a:latin typeface="黑体" pitchFamily="2" charset="-122"/>
              </a:rPr>
              <a:t>张</a:t>
            </a:r>
          </a:p>
          <a:p>
            <a:pPr marL="0" indent="0" eaLnBrk="1" hangingPunct="1">
              <a:lnSpc>
                <a:spcPct val="140000"/>
              </a:lnSpc>
              <a:buFont typeface="Arial" charset="0"/>
              <a:buNone/>
            </a:pPr>
            <a:r>
              <a:rPr lang="zh-CN" altLang="en-US" smtClean="0">
                <a:latin typeface="黑体" pitchFamily="2" charset="-122"/>
              </a:rPr>
              <a:t>（</a:t>
            </a:r>
            <a:r>
              <a:rPr lang="en-US" altLang="zh-CN" smtClean="0">
                <a:latin typeface="黑体" pitchFamily="2" charset="-122"/>
              </a:rPr>
              <a:t>3</a:t>
            </a:r>
            <a:r>
              <a:rPr lang="zh-CN" altLang="en-US" smtClean="0">
                <a:latin typeface="黑体" pitchFamily="2" charset="-122"/>
              </a:rPr>
              <a:t>）</a:t>
            </a:r>
            <a:r>
              <a:rPr lang="zh-CN" altLang="zh-CN" b="1" smtClean="0">
                <a:latin typeface="黑体" pitchFamily="2" charset="-122"/>
              </a:rPr>
              <a:t>有市级以上相关行政主管部门颁发的信息服务类证书的学生，交</a:t>
            </a:r>
            <a:r>
              <a:rPr lang="zh-CN" altLang="zh-CN" b="1" smtClean="0">
                <a:solidFill>
                  <a:schemeClr val="accent2"/>
                </a:solidFill>
                <a:latin typeface="黑体" pitchFamily="2" charset="-122"/>
              </a:rPr>
              <a:t>证书原件</a:t>
            </a:r>
            <a:r>
              <a:rPr lang="zh-CN" altLang="en-US" b="1" smtClean="0">
                <a:latin typeface="黑体" pitchFamily="2" charset="-122"/>
              </a:rPr>
              <a:t>（上海市学生一般都有）</a:t>
            </a:r>
          </a:p>
          <a:p>
            <a:pPr marL="0" indent="0" eaLnBrk="1" hangingPunct="1">
              <a:lnSpc>
                <a:spcPct val="140000"/>
              </a:lnSpc>
              <a:buFont typeface="Arial" charset="0"/>
              <a:buNone/>
            </a:pPr>
            <a:r>
              <a:rPr lang="zh-CN" altLang="en-US" b="1" smtClean="0">
                <a:latin typeface="黑体" pitchFamily="2" charset="-122"/>
              </a:rPr>
              <a:t>     </a:t>
            </a:r>
            <a:r>
              <a:rPr lang="zh-CN" altLang="zh-CN" b="1" smtClean="0">
                <a:latin typeface="黑体" pitchFamily="2" charset="-122"/>
              </a:rPr>
              <a:t>无计算机类相关证书的学生交</a:t>
            </a:r>
            <a:r>
              <a:rPr lang="zh-CN" altLang="zh-CN" b="1" smtClean="0">
                <a:solidFill>
                  <a:schemeClr val="accent2"/>
                </a:solidFill>
                <a:latin typeface="黑体" pitchFamily="2" charset="-122"/>
              </a:rPr>
              <a:t>两寸照片一张（背面写上名字）</a:t>
            </a:r>
          </a:p>
          <a:p>
            <a:pPr marL="0" indent="0" eaLnBrk="1" hangingPunct="1">
              <a:lnSpc>
                <a:spcPct val="140000"/>
              </a:lnSpc>
              <a:buFont typeface="Arial" charset="0"/>
              <a:buNone/>
            </a:pPr>
            <a:r>
              <a:rPr lang="zh-CN" altLang="en-US" b="1" smtClean="0">
                <a:latin typeface="黑体" pitchFamily="2" charset="-122"/>
              </a:rPr>
              <a:t>（</a:t>
            </a:r>
            <a:r>
              <a:rPr lang="en-US" altLang="zh-CN" b="1" smtClean="0">
                <a:latin typeface="黑体" pitchFamily="2" charset="-122"/>
              </a:rPr>
              <a:t>4</a:t>
            </a:r>
            <a:r>
              <a:rPr lang="zh-CN" altLang="en-US" b="1" smtClean="0">
                <a:latin typeface="黑体" pitchFamily="2" charset="-122"/>
              </a:rPr>
              <a:t>）</a:t>
            </a:r>
            <a:r>
              <a:rPr lang="zh-CN" altLang="zh-CN" b="1" smtClean="0">
                <a:latin typeface="黑体" pitchFamily="2" charset="-122"/>
              </a:rPr>
              <a:t>学籍证明（</a:t>
            </a:r>
            <a:r>
              <a:rPr lang="zh-CN" altLang="en-US" b="1" smtClean="0">
                <a:latin typeface="黑体" pitchFamily="2" charset="-122"/>
              </a:rPr>
              <a:t>当场填写</a:t>
            </a:r>
            <a:r>
              <a:rPr lang="zh-CN" altLang="zh-CN" b="1" smtClean="0">
                <a:latin typeface="黑体" pitchFamily="2" charset="-122"/>
              </a:rPr>
              <a:t>）</a:t>
            </a:r>
          </a:p>
          <a:p>
            <a:pPr marL="0" indent="0" eaLnBrk="1" hangingPunct="1">
              <a:lnSpc>
                <a:spcPct val="140000"/>
              </a:lnSpc>
              <a:buFont typeface="Arial" charset="0"/>
              <a:buNone/>
            </a:pPr>
            <a:r>
              <a:rPr lang="zh-CN" altLang="en-US" b="1" smtClean="0">
                <a:latin typeface="黑体" pitchFamily="2" charset="-122"/>
              </a:rPr>
              <a:t>（</a:t>
            </a:r>
            <a:r>
              <a:rPr lang="en-US" altLang="zh-CN" b="1" smtClean="0">
                <a:latin typeface="黑体" pitchFamily="2" charset="-122"/>
              </a:rPr>
              <a:t>5</a:t>
            </a:r>
            <a:r>
              <a:rPr lang="zh-CN" altLang="en-US" b="1" smtClean="0">
                <a:latin typeface="黑体" pitchFamily="2" charset="-122"/>
              </a:rPr>
              <a:t>）</a:t>
            </a:r>
            <a:r>
              <a:rPr lang="zh-CN" altLang="zh-CN" b="1" smtClean="0">
                <a:latin typeface="黑体" pitchFamily="2" charset="-122"/>
              </a:rPr>
              <a:t>培训卡申请表（</a:t>
            </a:r>
            <a:r>
              <a:rPr lang="zh-CN" altLang="en-US" b="1" smtClean="0">
                <a:latin typeface="黑体" pitchFamily="2" charset="-122"/>
              </a:rPr>
              <a:t>当场填写</a:t>
            </a:r>
            <a:r>
              <a:rPr lang="zh-CN" altLang="zh-CN" b="1" smtClean="0">
                <a:latin typeface="黑体" pitchFamily="2" charset="-122"/>
              </a:rPr>
              <a:t>）</a:t>
            </a:r>
            <a:endParaRPr lang="en-US" altLang="zh-CN" b="1" smtClean="0">
              <a:latin typeface="黑体" pitchFamily="2" charset="-122"/>
            </a:endParaRPr>
          </a:p>
          <a:p>
            <a:pPr marL="0" indent="0" eaLnBrk="1" hangingPunct="1">
              <a:lnSpc>
                <a:spcPct val="140000"/>
              </a:lnSpc>
              <a:buFont typeface="Arial" charset="0"/>
              <a:buNone/>
            </a:pPr>
            <a:r>
              <a:rPr lang="zh-CN" altLang="zh-CN" b="1" smtClean="0">
                <a:latin typeface="黑体" pitchFamily="2" charset="-122"/>
              </a:rPr>
              <a:t>（</a:t>
            </a:r>
            <a:r>
              <a:rPr lang="en-US" altLang="zh-CN" b="1" smtClean="0">
                <a:latin typeface="黑体" pitchFamily="2" charset="-122"/>
              </a:rPr>
              <a:t>6</a:t>
            </a:r>
            <a:r>
              <a:rPr lang="zh-CN" altLang="zh-CN" b="1" smtClean="0">
                <a:latin typeface="黑体" pitchFamily="2" charset="-122"/>
              </a:rPr>
              <a:t>）</a:t>
            </a:r>
            <a:r>
              <a:rPr lang="zh-CN" altLang="zh-CN" b="1" smtClean="0">
                <a:solidFill>
                  <a:schemeClr val="accent2"/>
                </a:solidFill>
                <a:latin typeface="黑体" pitchFamily="2" charset="-122"/>
              </a:rPr>
              <a:t>押金</a:t>
            </a:r>
            <a:r>
              <a:rPr lang="en-US" altLang="zh-CN" b="1" smtClean="0">
                <a:solidFill>
                  <a:schemeClr val="accent2"/>
                </a:solidFill>
                <a:latin typeface="黑体" pitchFamily="2" charset="-122"/>
              </a:rPr>
              <a:t>400</a:t>
            </a:r>
            <a:r>
              <a:rPr lang="zh-CN" altLang="en-US" b="1" smtClean="0">
                <a:solidFill>
                  <a:schemeClr val="accent2"/>
                </a:solidFill>
                <a:latin typeface="黑体" pitchFamily="2" charset="-122"/>
              </a:rPr>
              <a:t>元</a:t>
            </a:r>
            <a:endParaRPr lang="zh-CN" altLang="zh-CN" b="1" smtClean="0">
              <a:solidFill>
                <a:schemeClr val="accent2"/>
              </a:solidFill>
              <a:latin typeface="黑体" pitchFamily="2" charset="-122"/>
            </a:endParaRPr>
          </a:p>
          <a:p>
            <a:pPr marL="0" indent="0" eaLnBrk="1" hangingPunct="1">
              <a:lnSpc>
                <a:spcPct val="90000"/>
              </a:lnSpc>
            </a:pPr>
            <a:endParaRPr lang="zh-CN" altLang="en-US" smtClean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zh-CN" altLang="en-US" smtClean="0"/>
              <a:t>信息服务类证书例举：</a:t>
            </a:r>
          </a:p>
        </p:txBody>
      </p:sp>
      <p:pic>
        <p:nvPicPr>
          <p:cNvPr id="25602" name="内容占位符 5" descr="证书5.jpg"/>
          <p:cNvPicPr>
            <a:picLocks noGrp="1" noChangeAspect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4252913" y="1562100"/>
            <a:ext cx="1760537" cy="2438400"/>
          </a:xfrm>
        </p:spPr>
      </p:pic>
      <p:pic>
        <p:nvPicPr>
          <p:cNvPr id="25603" name="图片 6" descr="证书6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24100" y="1547813"/>
            <a:ext cx="1774825" cy="2452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图片 7" descr="证书7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5288" y="1535113"/>
            <a:ext cx="1792287" cy="2465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图片 8" descr="证书3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10288" y="1571625"/>
            <a:ext cx="2584450" cy="176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图片 9" descr="证书4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110288" y="3463925"/>
            <a:ext cx="2571750" cy="175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7" name="图片 10" descr="证书1副本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95288" y="4214813"/>
            <a:ext cx="2540000" cy="179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8" name="图片 11" descr="证书2副本.jp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252788" y="4214813"/>
            <a:ext cx="2589212" cy="179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zh-CN" altLang="en-US" b="1" smtClean="0"/>
              <a:t>八、报名时间、地点</a:t>
            </a:r>
            <a:endParaRPr lang="zh-CN" altLang="en-US" smtClean="0"/>
          </a:p>
        </p:txBody>
      </p:sp>
      <p:sp>
        <p:nvSpPr>
          <p:cNvPr id="26626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lnSpc>
                <a:spcPct val="150000"/>
              </a:lnSpc>
              <a:buFont typeface="Arial" charset="0"/>
              <a:buNone/>
            </a:pPr>
            <a:r>
              <a:rPr lang="zh-CN" altLang="en-US" b="1" smtClean="0">
                <a:latin typeface="黑体" pitchFamily="2" charset="-122"/>
              </a:rPr>
              <a:t>报名时间：</a:t>
            </a:r>
            <a:endParaRPr lang="en-US" altLang="zh-CN" b="1" smtClean="0">
              <a:latin typeface="黑体" pitchFamily="2" charset="-122"/>
            </a:endParaRPr>
          </a:p>
          <a:p>
            <a:pPr marL="0" indent="0" eaLnBrk="1" hangingPunct="1">
              <a:lnSpc>
                <a:spcPct val="150000"/>
              </a:lnSpc>
              <a:buFont typeface="Arial" charset="0"/>
              <a:buNone/>
            </a:pPr>
            <a:r>
              <a:rPr lang="en-US" altLang="zh-CN" sz="3600" b="1" smtClean="0">
                <a:solidFill>
                  <a:schemeClr val="accent2"/>
                </a:solidFill>
                <a:latin typeface="黑体" pitchFamily="2" charset="-122"/>
              </a:rPr>
              <a:t>4</a:t>
            </a:r>
            <a:r>
              <a:rPr lang="zh-CN" altLang="en-US" sz="3600" b="1" smtClean="0">
                <a:solidFill>
                  <a:schemeClr val="accent2"/>
                </a:solidFill>
                <a:latin typeface="黑体" pitchFamily="2" charset="-122"/>
              </a:rPr>
              <a:t>月</a:t>
            </a:r>
            <a:r>
              <a:rPr lang="en-US" altLang="zh-CN" sz="3600" b="1" smtClean="0">
                <a:solidFill>
                  <a:schemeClr val="accent2"/>
                </a:solidFill>
                <a:latin typeface="黑体" pitchFamily="2" charset="-122"/>
              </a:rPr>
              <a:t>15</a:t>
            </a:r>
            <a:r>
              <a:rPr lang="zh-CN" altLang="en-US" sz="3600" b="1" smtClean="0">
                <a:solidFill>
                  <a:schemeClr val="accent2"/>
                </a:solidFill>
                <a:latin typeface="黑体" pitchFamily="2" charset="-122"/>
              </a:rPr>
              <a:t>日（周二） </a:t>
            </a:r>
            <a:r>
              <a:rPr lang="en-US" altLang="zh-CN" sz="3600" b="1" smtClean="0">
                <a:solidFill>
                  <a:schemeClr val="accent2"/>
                </a:solidFill>
                <a:latin typeface="黑体" pitchFamily="2" charset="-122"/>
              </a:rPr>
              <a:t>11</a:t>
            </a:r>
            <a:r>
              <a:rPr lang="zh-CN" altLang="en-US" sz="3600" b="1" smtClean="0">
                <a:solidFill>
                  <a:schemeClr val="accent2"/>
                </a:solidFill>
                <a:latin typeface="黑体" pitchFamily="2" charset="-122"/>
              </a:rPr>
              <a:t>：</a:t>
            </a:r>
            <a:r>
              <a:rPr lang="en-US" altLang="zh-CN" sz="3600" b="1" smtClean="0">
                <a:solidFill>
                  <a:schemeClr val="accent2"/>
                </a:solidFill>
                <a:latin typeface="黑体" pitchFamily="2" charset="-122"/>
              </a:rPr>
              <a:t>30——16</a:t>
            </a:r>
            <a:r>
              <a:rPr lang="zh-CN" altLang="en-US" sz="3600" b="1" smtClean="0">
                <a:solidFill>
                  <a:schemeClr val="accent2"/>
                </a:solidFill>
                <a:latin typeface="黑体" pitchFamily="2" charset="-122"/>
              </a:rPr>
              <a:t>：</a:t>
            </a:r>
            <a:r>
              <a:rPr lang="en-US" altLang="zh-CN" sz="3600" b="1" smtClean="0">
                <a:solidFill>
                  <a:schemeClr val="accent2"/>
                </a:solidFill>
                <a:latin typeface="黑体" pitchFamily="2" charset="-122"/>
              </a:rPr>
              <a:t>00</a:t>
            </a:r>
          </a:p>
          <a:p>
            <a:pPr marL="0" indent="0" eaLnBrk="1" hangingPunct="1">
              <a:lnSpc>
                <a:spcPct val="150000"/>
              </a:lnSpc>
              <a:buFont typeface="Arial" charset="0"/>
              <a:buNone/>
            </a:pPr>
            <a:r>
              <a:rPr lang="en-US" altLang="zh-CN" smtClean="0">
                <a:latin typeface="黑体" pitchFamily="2" charset="-122"/>
              </a:rPr>
              <a:t>                       </a:t>
            </a:r>
            <a:r>
              <a:rPr lang="zh-CN" altLang="en-US" smtClean="0">
                <a:latin typeface="黑体" pitchFamily="2" charset="-122"/>
              </a:rPr>
              <a:t>或</a:t>
            </a:r>
            <a:endParaRPr lang="en-US" altLang="zh-CN" smtClean="0">
              <a:latin typeface="黑体" pitchFamily="2" charset="-122"/>
            </a:endParaRPr>
          </a:p>
          <a:p>
            <a:pPr marL="0" indent="0" eaLnBrk="1" hangingPunct="1">
              <a:lnSpc>
                <a:spcPct val="150000"/>
              </a:lnSpc>
              <a:buFont typeface="Arial" charset="0"/>
              <a:buNone/>
            </a:pPr>
            <a:r>
              <a:rPr lang="en-US" altLang="zh-CN" sz="3600" b="1" smtClean="0">
                <a:solidFill>
                  <a:schemeClr val="accent2"/>
                </a:solidFill>
                <a:latin typeface="黑体" pitchFamily="2" charset="-122"/>
              </a:rPr>
              <a:t>4</a:t>
            </a:r>
            <a:r>
              <a:rPr lang="zh-CN" altLang="en-US" sz="3600" b="1" smtClean="0">
                <a:solidFill>
                  <a:schemeClr val="accent2"/>
                </a:solidFill>
                <a:latin typeface="黑体" pitchFamily="2" charset="-122"/>
              </a:rPr>
              <a:t>月</a:t>
            </a:r>
            <a:r>
              <a:rPr lang="en-US" altLang="zh-CN" sz="3600" b="1" smtClean="0">
                <a:solidFill>
                  <a:schemeClr val="accent2"/>
                </a:solidFill>
                <a:latin typeface="黑体" pitchFamily="2" charset="-122"/>
              </a:rPr>
              <a:t>22</a:t>
            </a:r>
            <a:r>
              <a:rPr lang="zh-CN" altLang="en-US" sz="3600" b="1" smtClean="0">
                <a:solidFill>
                  <a:schemeClr val="accent2"/>
                </a:solidFill>
                <a:latin typeface="黑体" pitchFamily="2" charset="-122"/>
              </a:rPr>
              <a:t>日（周二） </a:t>
            </a:r>
            <a:r>
              <a:rPr lang="en-US" altLang="zh-CN" sz="3600" b="1" smtClean="0">
                <a:solidFill>
                  <a:schemeClr val="accent2"/>
                </a:solidFill>
                <a:latin typeface="黑体" pitchFamily="2" charset="-122"/>
              </a:rPr>
              <a:t>11</a:t>
            </a:r>
            <a:r>
              <a:rPr lang="zh-CN" altLang="en-US" sz="3600" b="1" smtClean="0">
                <a:solidFill>
                  <a:schemeClr val="accent2"/>
                </a:solidFill>
                <a:latin typeface="黑体" pitchFamily="2" charset="-122"/>
              </a:rPr>
              <a:t>：</a:t>
            </a:r>
            <a:r>
              <a:rPr lang="en-US" altLang="zh-CN" sz="3600" b="1" smtClean="0">
                <a:solidFill>
                  <a:schemeClr val="accent2"/>
                </a:solidFill>
                <a:latin typeface="黑体" pitchFamily="2" charset="-122"/>
              </a:rPr>
              <a:t>30——16</a:t>
            </a:r>
            <a:r>
              <a:rPr lang="zh-CN" altLang="en-US" sz="3600" b="1" smtClean="0">
                <a:solidFill>
                  <a:schemeClr val="accent2"/>
                </a:solidFill>
                <a:latin typeface="黑体" pitchFamily="2" charset="-122"/>
              </a:rPr>
              <a:t>：</a:t>
            </a:r>
            <a:r>
              <a:rPr lang="en-US" altLang="zh-CN" sz="3600" b="1" smtClean="0">
                <a:solidFill>
                  <a:schemeClr val="accent2"/>
                </a:solidFill>
                <a:latin typeface="黑体" pitchFamily="2" charset="-122"/>
              </a:rPr>
              <a:t>00</a:t>
            </a:r>
          </a:p>
          <a:p>
            <a:pPr marL="0" indent="0" eaLnBrk="1" hangingPunct="1">
              <a:lnSpc>
                <a:spcPct val="150000"/>
              </a:lnSpc>
              <a:buFont typeface="Arial" charset="0"/>
              <a:buNone/>
            </a:pPr>
            <a:r>
              <a:rPr lang="zh-CN" altLang="en-US" b="1" smtClean="0">
                <a:latin typeface="黑体" pitchFamily="2" charset="-122"/>
              </a:rPr>
              <a:t>报名地点：</a:t>
            </a:r>
            <a:endParaRPr lang="en-US" altLang="zh-CN" b="1" smtClean="0">
              <a:latin typeface="黑体" pitchFamily="2" charset="-122"/>
            </a:endParaRPr>
          </a:p>
          <a:p>
            <a:pPr marL="0" indent="0" eaLnBrk="1" hangingPunct="1">
              <a:lnSpc>
                <a:spcPct val="150000"/>
              </a:lnSpc>
              <a:buFont typeface="Arial" charset="0"/>
              <a:buNone/>
            </a:pPr>
            <a:r>
              <a:rPr lang="zh-CN" altLang="en-US" sz="3600" smtClean="0">
                <a:solidFill>
                  <a:schemeClr val="accent2"/>
                </a:solidFill>
                <a:latin typeface="黑体" pitchFamily="2" charset="-122"/>
              </a:rPr>
              <a:t>经管学院</a:t>
            </a:r>
            <a:r>
              <a:rPr lang="en-US" altLang="zh-CN" sz="3600" smtClean="0">
                <a:solidFill>
                  <a:schemeClr val="accent2"/>
                </a:solidFill>
                <a:latin typeface="黑体" pitchFamily="2" charset="-122"/>
              </a:rPr>
              <a:t>111</a:t>
            </a:r>
            <a:r>
              <a:rPr lang="zh-CN" altLang="en-US" sz="3600" smtClean="0">
                <a:solidFill>
                  <a:schemeClr val="accent2"/>
                </a:solidFill>
                <a:latin typeface="黑体" pitchFamily="2" charset="-122"/>
              </a:rPr>
              <a:t>教室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zh-CN" altLang="en-US" b="1" smtClean="0"/>
              <a:t>九、学分计算</a:t>
            </a:r>
          </a:p>
        </p:txBody>
      </p:sp>
      <p:sp>
        <p:nvSpPr>
          <p:cNvPr id="27650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zh-CN" altLang="en-US" sz="4000" smtClean="0">
                <a:solidFill>
                  <a:schemeClr val="accent2"/>
                </a:solidFill>
              </a:rPr>
              <a:t>报名成功</a:t>
            </a:r>
            <a:r>
              <a:rPr lang="zh-CN" altLang="en-US" sz="4000" smtClean="0"/>
              <a:t>、</a:t>
            </a:r>
            <a:r>
              <a:rPr lang="zh-CN" altLang="en-US" sz="4000" smtClean="0">
                <a:solidFill>
                  <a:schemeClr val="accent2"/>
                </a:solidFill>
              </a:rPr>
              <a:t>按时参加培训</a:t>
            </a:r>
            <a:r>
              <a:rPr lang="zh-CN" altLang="en-US" sz="4000" smtClean="0"/>
              <a:t>、</a:t>
            </a:r>
            <a:r>
              <a:rPr lang="zh-CN" altLang="en-US" sz="4000" smtClean="0">
                <a:solidFill>
                  <a:schemeClr val="accent2"/>
                </a:solidFill>
              </a:rPr>
              <a:t>并参加</a:t>
            </a:r>
          </a:p>
          <a:p>
            <a:pPr eaLnBrk="1" hangingPunct="1"/>
            <a:endParaRPr lang="zh-CN" altLang="en-US" sz="4000" smtClean="0">
              <a:solidFill>
                <a:schemeClr val="accent2"/>
              </a:solidFill>
            </a:endParaRPr>
          </a:p>
          <a:p>
            <a:pPr eaLnBrk="1" hangingPunct="1">
              <a:buFont typeface="Arial" charset="0"/>
              <a:buNone/>
            </a:pPr>
            <a:r>
              <a:rPr lang="zh-CN" altLang="en-US" sz="4000" smtClean="0">
                <a:solidFill>
                  <a:schemeClr val="accent2"/>
                </a:solidFill>
              </a:rPr>
              <a:t>鉴定考试</a:t>
            </a:r>
            <a:r>
              <a:rPr lang="zh-CN" altLang="en-US" sz="4000" smtClean="0"/>
              <a:t>的同学，可抵充短学期实</a:t>
            </a:r>
          </a:p>
          <a:p>
            <a:pPr eaLnBrk="1" hangingPunct="1">
              <a:buFont typeface="Arial" charset="0"/>
              <a:buNone/>
            </a:pPr>
            <a:endParaRPr lang="zh-CN" altLang="en-US" sz="4000" smtClean="0"/>
          </a:p>
          <a:p>
            <a:pPr eaLnBrk="1" hangingPunct="1">
              <a:buFont typeface="Arial" charset="0"/>
              <a:buNone/>
            </a:pPr>
            <a:r>
              <a:rPr lang="zh-CN" altLang="en-US" sz="4000" smtClean="0"/>
              <a:t>践学分</a:t>
            </a:r>
            <a:r>
              <a:rPr lang="en-US" altLang="zh-CN" sz="4000" smtClean="0"/>
              <a:t>2</a:t>
            </a:r>
            <a:r>
              <a:rPr lang="zh-CN" altLang="en-US" sz="4000" smtClean="0"/>
              <a:t>分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zh-CN" altLang="en-US" b="1" smtClean="0"/>
              <a:t>十、培训时间</a:t>
            </a:r>
          </a:p>
        </p:txBody>
      </p:sp>
      <p:sp>
        <p:nvSpPr>
          <p:cNvPr id="3379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4400" smtClean="0"/>
              <a:t>1</a:t>
            </a:r>
            <a:r>
              <a:rPr lang="zh-CN" altLang="en-US" sz="4400" smtClean="0"/>
              <a:t>、与正常课程时间不冲突</a:t>
            </a:r>
          </a:p>
          <a:p>
            <a:r>
              <a:rPr lang="en-US" altLang="zh-CN" sz="4400" smtClean="0"/>
              <a:t>2</a:t>
            </a:r>
            <a:r>
              <a:rPr lang="zh-CN" altLang="en-US" sz="4400" smtClean="0"/>
              <a:t>、尽量不占用周末时间</a:t>
            </a:r>
          </a:p>
          <a:p>
            <a:r>
              <a:rPr lang="en-US" altLang="zh-CN" sz="4400" smtClean="0"/>
              <a:t>3</a:t>
            </a:r>
            <a:r>
              <a:rPr lang="zh-CN" altLang="en-US" sz="4400" smtClean="0"/>
              <a:t>、采取多选择、密集化培训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zh-CN" altLang="en-US" b="1" smtClean="0"/>
              <a:t>十一、问题咨询</a:t>
            </a:r>
          </a:p>
        </p:txBody>
      </p:sp>
      <p:graphicFrame>
        <p:nvGraphicFramePr>
          <p:cNvPr id="28694" name="Group 22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443413"/>
        </p:xfrm>
        <a:graphic>
          <a:graphicData uri="http://schemas.openxmlformats.org/drawingml/2006/table">
            <a:tbl>
              <a:tblPr/>
              <a:tblGrid>
                <a:gridCol w="2743200"/>
                <a:gridCol w="2884488"/>
                <a:gridCol w="2601912"/>
              </a:tblGrid>
              <a:tr h="7493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Arial" charset="0"/>
                        <a:buNone/>
                        <a:tabLst/>
                      </a:pPr>
                      <a:endParaRPr kumimoji="0" lang="zh-CN" alt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/>
                        <a:ea typeface="黑体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Arial" charset="0"/>
                        <a:buNone/>
                        <a:tabLst/>
                      </a:pPr>
                      <a:r>
                        <a:rPr kumimoji="0" lang="zh-CN" alt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/>
                          <a:ea typeface="黑体" pitchFamily="2" charset="-122"/>
                        </a:rPr>
                        <a:t>手机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Arial" charset="0"/>
                        <a:buNone/>
                        <a:tabLst/>
                      </a:pPr>
                      <a:r>
                        <a:rPr kumimoji="0" lang="en-US" altLang="zh-CN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/>
                          <a:ea typeface="黑体" pitchFamily="2" charset="-122"/>
                        </a:rPr>
                        <a:t>QQ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95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Arial" charset="0"/>
                        <a:buNone/>
                        <a:tabLst/>
                      </a:pPr>
                      <a:r>
                        <a:rPr kumimoji="0" lang="zh-CN" alt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/>
                          <a:ea typeface="黑体" pitchFamily="2" charset="-122"/>
                        </a:rPr>
                        <a:t>任光超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Arial" charset="0"/>
                        <a:buNone/>
                        <a:tabLst/>
                      </a:pPr>
                      <a:r>
                        <a:rPr kumimoji="0" lang="zh-CN" alt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/>
                          <a:ea typeface="黑体" pitchFamily="2" charset="-122"/>
                        </a:rPr>
                        <a:t>（海洋经管负责老师）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Arial" charset="0"/>
                        <a:buNone/>
                        <a:tabLst/>
                      </a:pPr>
                      <a:r>
                        <a:rPr kumimoji="0" lang="en-US" altLang="zh-CN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/>
                          <a:ea typeface="黑体" pitchFamily="2" charset="-122"/>
                        </a:rPr>
                        <a:t>15692161288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Arial" charset="0"/>
                        <a:buNone/>
                        <a:tabLst/>
                      </a:pPr>
                      <a:r>
                        <a:rPr kumimoji="0" lang="en-US" altLang="zh-CN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/>
                          <a:ea typeface="黑体" pitchFamily="2" charset="-122"/>
                        </a:rPr>
                        <a:t>690860166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25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Arial" charset="0"/>
                        <a:buNone/>
                        <a:tabLst/>
                      </a:pPr>
                      <a:r>
                        <a:rPr kumimoji="0" lang="zh-CN" alt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/>
                          <a:ea typeface="黑体" pitchFamily="2" charset="-122"/>
                        </a:rPr>
                        <a:t>臧虹</a:t>
                      </a:r>
                      <a:endParaRPr kumimoji="0" lang="en-US" altLang="zh-CN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/>
                        <a:ea typeface="黑体" pitchFamily="2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Arial" charset="0"/>
                        <a:buNone/>
                        <a:tabLst/>
                      </a:pPr>
                      <a:r>
                        <a:rPr kumimoji="0" lang="zh-CN" alt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/>
                          <a:ea typeface="黑体" pitchFamily="2" charset="-122"/>
                        </a:rPr>
                        <a:t>（培训机构负责老师）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Arial" charset="0"/>
                        <a:buNone/>
                        <a:tabLst/>
                      </a:pPr>
                      <a:r>
                        <a:rPr kumimoji="0" lang="en-US" altLang="zh-CN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/>
                          <a:ea typeface="黑体" pitchFamily="2" charset="-122"/>
                        </a:rPr>
                        <a:t>18019095319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Arial" charset="0"/>
                        <a:buNone/>
                        <a:tabLst/>
                      </a:pPr>
                      <a:r>
                        <a:rPr kumimoji="0" lang="en-US" altLang="zh-CN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/>
                          <a:ea typeface="黑体" pitchFamily="2" charset="-122"/>
                        </a:rPr>
                        <a:t>690860166</a:t>
                      </a:r>
                      <a:endParaRPr kumimoji="0" lang="zh-CN" alt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/>
                        <a:ea typeface="黑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zh-CN" altLang="en-US" b="1" smtClean="0"/>
              <a:t>一、培训目的</a:t>
            </a:r>
          </a:p>
        </p:txBody>
      </p:sp>
      <p:sp>
        <p:nvSpPr>
          <p:cNvPr id="16386" name="Rectangle 3"/>
          <p:cNvSpPr>
            <a:spLocks noGrp="1"/>
          </p:cNvSpPr>
          <p:nvPr>
            <p:ph type="body" idx="1"/>
          </p:nvPr>
        </p:nvSpPr>
        <p:spPr>
          <a:xfrm>
            <a:off x="457200" y="6308725"/>
            <a:ext cx="8229600" cy="16827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zh-CN" altLang="en-US" sz="800" smtClean="0"/>
          </a:p>
        </p:txBody>
      </p:sp>
      <p:sp>
        <p:nvSpPr>
          <p:cNvPr id="16387" name="Rectangle 4"/>
          <p:cNvSpPr>
            <a:spLocks noChangeArrowheads="1"/>
          </p:cNvSpPr>
          <p:nvPr/>
        </p:nvSpPr>
        <p:spPr bwMode="auto">
          <a:xfrm>
            <a:off x="1187450" y="2133600"/>
            <a:ext cx="3240088" cy="8651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en-US" sz="4400"/>
              <a:t>学历证书</a:t>
            </a:r>
          </a:p>
        </p:txBody>
      </p:sp>
      <p:sp>
        <p:nvSpPr>
          <p:cNvPr id="16388" name="Rectangle 7"/>
          <p:cNvSpPr>
            <a:spLocks noChangeArrowheads="1"/>
          </p:cNvSpPr>
          <p:nvPr/>
        </p:nvSpPr>
        <p:spPr bwMode="auto">
          <a:xfrm>
            <a:off x="971550" y="3716338"/>
            <a:ext cx="3529013" cy="8651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en-US" sz="4400" b="1">
                <a:solidFill>
                  <a:schemeClr val="tx2"/>
                </a:solidFill>
              </a:rPr>
              <a:t>职业技能证书</a:t>
            </a:r>
          </a:p>
        </p:txBody>
      </p:sp>
      <p:sp>
        <p:nvSpPr>
          <p:cNvPr id="16389" name="AutoShape 8"/>
          <p:cNvSpPr>
            <a:spLocks noChangeArrowheads="1"/>
          </p:cNvSpPr>
          <p:nvPr/>
        </p:nvSpPr>
        <p:spPr bwMode="auto">
          <a:xfrm>
            <a:off x="2555875" y="3213100"/>
            <a:ext cx="358775" cy="358775"/>
          </a:xfrm>
          <a:prstGeom prst="plus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6390" name="AutoShape 9"/>
          <p:cNvSpPr>
            <a:spLocks noChangeArrowheads="1"/>
          </p:cNvSpPr>
          <p:nvPr/>
        </p:nvSpPr>
        <p:spPr bwMode="auto">
          <a:xfrm>
            <a:off x="4716463" y="3789363"/>
            <a:ext cx="576262" cy="865187"/>
          </a:xfrm>
          <a:prstGeom prst="right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6391" name="Rectangle 10"/>
          <p:cNvSpPr>
            <a:spLocks noChangeArrowheads="1"/>
          </p:cNvSpPr>
          <p:nvPr/>
        </p:nvSpPr>
        <p:spPr bwMode="auto">
          <a:xfrm>
            <a:off x="5508625" y="3068638"/>
            <a:ext cx="3240088" cy="8651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en-US" sz="4400" b="1">
                <a:solidFill>
                  <a:schemeClr val="tx2"/>
                </a:solidFill>
              </a:rPr>
              <a:t>技能水平</a:t>
            </a:r>
          </a:p>
        </p:txBody>
      </p:sp>
      <p:sp>
        <p:nvSpPr>
          <p:cNvPr id="16392" name="Rectangle 11"/>
          <p:cNvSpPr>
            <a:spLocks noChangeArrowheads="1"/>
          </p:cNvSpPr>
          <p:nvPr/>
        </p:nvSpPr>
        <p:spPr bwMode="auto">
          <a:xfrm>
            <a:off x="5508625" y="4508500"/>
            <a:ext cx="3240088" cy="8651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en-US" sz="4400" b="1">
                <a:solidFill>
                  <a:schemeClr val="tx2"/>
                </a:solidFill>
              </a:rPr>
              <a:t>就业能力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zh-CN" altLang="en-US" b="1" smtClean="0"/>
              <a:t>二、证书介绍</a:t>
            </a:r>
          </a:p>
        </p:txBody>
      </p:sp>
      <p:sp>
        <p:nvSpPr>
          <p:cNvPr id="17410" name="Rectangle 3"/>
          <p:cNvSpPr>
            <a:spLocks noGrp="1"/>
          </p:cNvSpPr>
          <p:nvPr>
            <p:ph type="body" idx="1"/>
          </p:nvPr>
        </p:nvSpPr>
        <p:spPr>
          <a:xfrm>
            <a:off x="457200" y="6381750"/>
            <a:ext cx="8229600" cy="9525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zh-CN" altLang="en-US" sz="800" smtClean="0"/>
          </a:p>
        </p:txBody>
      </p:sp>
      <p:pic>
        <p:nvPicPr>
          <p:cNvPr id="17411" name="图片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2060575"/>
            <a:ext cx="4032250" cy="180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图片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6825" y="1989138"/>
            <a:ext cx="3889375" cy="187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3" name="AutoShape 6"/>
          <p:cNvSpPr>
            <a:spLocks noChangeArrowheads="1"/>
          </p:cNvSpPr>
          <p:nvPr/>
        </p:nvSpPr>
        <p:spPr bwMode="auto">
          <a:xfrm>
            <a:off x="4427538" y="2852738"/>
            <a:ext cx="431800" cy="360362"/>
          </a:xfrm>
          <a:prstGeom prst="plus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7414" name="Rectangle 8"/>
          <p:cNvSpPr>
            <a:spLocks noChangeArrowheads="1"/>
          </p:cNvSpPr>
          <p:nvPr/>
        </p:nvSpPr>
        <p:spPr bwMode="auto">
          <a:xfrm>
            <a:off x="1116013" y="4437063"/>
            <a:ext cx="7127875" cy="13684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zh-CN" sz="4400" b="1" u="sng">
                <a:solidFill>
                  <a:schemeClr val="tx2"/>
                </a:solidFill>
              </a:rPr>
              <a:t>国家人力资源和社会保障部</a:t>
            </a:r>
            <a:r>
              <a:rPr lang="zh-CN" altLang="zh-CN" sz="4400" b="1">
                <a:solidFill>
                  <a:schemeClr val="tx2"/>
                </a:solidFill>
              </a:rPr>
              <a:t>颁发、</a:t>
            </a:r>
            <a:endParaRPr lang="zh-CN" altLang="en-US" sz="4400" b="1">
              <a:solidFill>
                <a:schemeClr val="tx2"/>
              </a:solidFill>
            </a:endParaRPr>
          </a:p>
          <a:p>
            <a:pPr algn="ctr"/>
            <a:r>
              <a:rPr lang="zh-CN" altLang="zh-CN" sz="4400" b="1" u="sng">
                <a:solidFill>
                  <a:schemeClr val="tx2"/>
                </a:solidFill>
              </a:rPr>
              <a:t>全国通用</a:t>
            </a:r>
            <a:r>
              <a:rPr lang="zh-CN" altLang="zh-CN" sz="4400" b="1">
                <a:solidFill>
                  <a:schemeClr val="tx2"/>
                </a:solidFill>
              </a:rPr>
              <a:t>的国家职业资格证书</a:t>
            </a:r>
            <a:endParaRPr lang="zh-CN" altLang="en-US" sz="4400" b="1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zh-CN" altLang="en-US" b="1" smtClean="0"/>
              <a:t>三、培训组合</a:t>
            </a:r>
            <a:endParaRPr lang="zh-CN" altLang="en-US" smtClean="0"/>
          </a:p>
        </p:txBody>
      </p:sp>
      <p:sp>
        <p:nvSpPr>
          <p:cNvPr id="18434" name="内容占位符 2"/>
          <p:cNvSpPr>
            <a:spLocks noGrp="1"/>
          </p:cNvSpPr>
          <p:nvPr>
            <p:ph idx="1"/>
          </p:nvPr>
        </p:nvSpPr>
        <p:spPr>
          <a:xfrm>
            <a:off x="179388" y="1600200"/>
            <a:ext cx="8856662" cy="4876800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zh-CN" altLang="en-US" b="1" smtClean="0">
                <a:latin typeface="黑体" pitchFamily="2" charset="-122"/>
              </a:rPr>
              <a:t>组合项目一：</a:t>
            </a:r>
            <a:endParaRPr lang="en-US" altLang="zh-CN" b="1" smtClean="0">
              <a:latin typeface="黑体" pitchFamily="2" charset="-122"/>
            </a:endParaRPr>
          </a:p>
          <a:p>
            <a:pPr marL="0" indent="0" eaLnBrk="1" hangingPunct="1">
              <a:buFont typeface="Arial" charset="0"/>
              <a:buNone/>
            </a:pPr>
            <a:endParaRPr lang="en-US" altLang="zh-CN" b="1" smtClean="0">
              <a:latin typeface="黑体" pitchFamily="2" charset="-122"/>
            </a:endParaRPr>
          </a:p>
          <a:p>
            <a:pPr marL="0" indent="0" eaLnBrk="1" hangingPunct="1">
              <a:buFont typeface="Arial" charset="0"/>
              <a:buNone/>
            </a:pPr>
            <a:r>
              <a:rPr lang="en-US" altLang="zh-CN" b="1" smtClean="0">
                <a:latin typeface="黑体" pitchFamily="2" charset="-122"/>
              </a:rPr>
              <a:t/>
            </a:r>
            <a:br>
              <a:rPr lang="en-US" altLang="zh-CN" b="1" smtClean="0">
                <a:latin typeface="黑体" pitchFamily="2" charset="-122"/>
              </a:rPr>
            </a:br>
            <a:endParaRPr lang="en-US" altLang="zh-CN" b="1" smtClean="0">
              <a:latin typeface="黑体" pitchFamily="2" charset="-122"/>
            </a:endParaRPr>
          </a:p>
          <a:p>
            <a:pPr marL="0" indent="0" eaLnBrk="1" hangingPunct="1">
              <a:buFont typeface="Arial" charset="0"/>
              <a:buNone/>
            </a:pPr>
            <a:endParaRPr lang="zh-CN" altLang="en-US" b="1" smtClean="0">
              <a:latin typeface="黑体" pitchFamily="2" charset="-122"/>
            </a:endParaRPr>
          </a:p>
          <a:p>
            <a:pPr marL="0" indent="0" eaLnBrk="1" hangingPunct="1">
              <a:buFont typeface="Arial" charset="0"/>
              <a:buNone/>
            </a:pPr>
            <a:r>
              <a:rPr lang="zh-CN" altLang="en-US" b="1" smtClean="0">
                <a:latin typeface="黑体" pitchFamily="2" charset="-122"/>
              </a:rPr>
              <a:t>组合项目二：</a:t>
            </a:r>
            <a:endParaRPr lang="en-US" altLang="zh-CN" b="1" smtClean="0">
              <a:latin typeface="黑体" pitchFamily="2" charset="-122"/>
            </a:endParaRPr>
          </a:p>
          <a:p>
            <a:pPr marL="0" indent="0" eaLnBrk="1" hangingPunct="1">
              <a:buFont typeface="Arial" charset="0"/>
              <a:buNone/>
            </a:pPr>
            <a:endParaRPr lang="en-US" altLang="zh-CN" smtClean="0"/>
          </a:p>
          <a:p>
            <a:pPr marL="0" indent="0" eaLnBrk="1" hangingPunct="1">
              <a:buFont typeface="Arial" charset="0"/>
              <a:buNone/>
            </a:pPr>
            <a:r>
              <a:rPr lang="zh-CN" altLang="zh-CN" b="1" smtClean="0"/>
              <a:t>）》</a:t>
            </a:r>
            <a:endParaRPr lang="en-US" altLang="zh-CN" smtClean="0"/>
          </a:p>
          <a:p>
            <a:pPr marL="0" indent="0" eaLnBrk="1" hangingPunct="1">
              <a:buFont typeface="Arial" charset="0"/>
              <a:buNone/>
            </a:pPr>
            <a:endParaRPr lang="zh-CN" altLang="en-US" smtClean="0"/>
          </a:p>
        </p:txBody>
      </p:sp>
      <p:sp>
        <p:nvSpPr>
          <p:cNvPr id="18435" name="Rectangle 4"/>
          <p:cNvSpPr>
            <a:spLocks noChangeArrowheads="1"/>
          </p:cNvSpPr>
          <p:nvPr/>
        </p:nvSpPr>
        <p:spPr bwMode="auto">
          <a:xfrm>
            <a:off x="250825" y="2060575"/>
            <a:ext cx="3887788" cy="12239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zh-CN" sz="3200" b="1"/>
              <a:t>办公应用软件操作员</a:t>
            </a:r>
            <a:endParaRPr lang="zh-CN" altLang="en-US" sz="3200" b="1"/>
          </a:p>
          <a:p>
            <a:pPr algn="ctr"/>
            <a:r>
              <a:rPr lang="zh-CN" altLang="zh-CN" sz="3200" b="1"/>
              <a:t>（中级）</a:t>
            </a:r>
            <a:endParaRPr lang="zh-CN" altLang="en-US" sz="3200" b="1"/>
          </a:p>
        </p:txBody>
      </p:sp>
      <p:sp>
        <p:nvSpPr>
          <p:cNvPr id="18436" name="AutoShape 5"/>
          <p:cNvSpPr>
            <a:spLocks noChangeArrowheads="1"/>
          </p:cNvSpPr>
          <p:nvPr/>
        </p:nvSpPr>
        <p:spPr bwMode="auto">
          <a:xfrm>
            <a:off x="4284663" y="2420938"/>
            <a:ext cx="503237" cy="503237"/>
          </a:xfrm>
          <a:prstGeom prst="plus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8437" name="Rectangle 6"/>
          <p:cNvSpPr>
            <a:spLocks noChangeArrowheads="1"/>
          </p:cNvSpPr>
          <p:nvPr/>
        </p:nvSpPr>
        <p:spPr bwMode="auto">
          <a:xfrm>
            <a:off x="4932363" y="2060575"/>
            <a:ext cx="3887787" cy="12239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en-US" sz="3200" b="1"/>
              <a:t>电子商务师</a:t>
            </a:r>
          </a:p>
          <a:p>
            <a:pPr algn="ctr"/>
            <a:r>
              <a:rPr lang="zh-CN" altLang="zh-CN" sz="3200" b="1"/>
              <a:t>（</a:t>
            </a:r>
            <a:r>
              <a:rPr lang="zh-CN" altLang="en-US" sz="3200" b="1"/>
              <a:t>高</a:t>
            </a:r>
            <a:r>
              <a:rPr lang="zh-CN" altLang="zh-CN" sz="3200" b="1"/>
              <a:t>级）</a:t>
            </a:r>
            <a:endParaRPr lang="zh-CN" altLang="en-US" sz="3200" b="1"/>
          </a:p>
        </p:txBody>
      </p:sp>
      <p:sp>
        <p:nvSpPr>
          <p:cNvPr id="18438" name="Rectangle 7"/>
          <p:cNvSpPr>
            <a:spLocks noChangeArrowheads="1"/>
          </p:cNvSpPr>
          <p:nvPr/>
        </p:nvSpPr>
        <p:spPr bwMode="auto">
          <a:xfrm>
            <a:off x="250825" y="4292600"/>
            <a:ext cx="3887788" cy="12239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zh-CN" sz="3200" b="1"/>
              <a:t>办公应用软件操作员</a:t>
            </a:r>
            <a:endParaRPr lang="zh-CN" altLang="en-US" sz="3200" b="1"/>
          </a:p>
          <a:p>
            <a:pPr algn="ctr"/>
            <a:r>
              <a:rPr lang="zh-CN" altLang="zh-CN" sz="3200" b="1"/>
              <a:t>（中级）</a:t>
            </a:r>
            <a:endParaRPr lang="zh-CN" altLang="en-US" sz="3200" b="1"/>
          </a:p>
        </p:txBody>
      </p:sp>
      <p:sp>
        <p:nvSpPr>
          <p:cNvPr id="18439" name="Rectangle 8"/>
          <p:cNvSpPr>
            <a:spLocks noChangeArrowheads="1"/>
          </p:cNvSpPr>
          <p:nvPr/>
        </p:nvSpPr>
        <p:spPr bwMode="auto">
          <a:xfrm>
            <a:off x="4932363" y="4292600"/>
            <a:ext cx="3887787" cy="12239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en-US" sz="3200" b="1"/>
              <a:t>网页设计制作员</a:t>
            </a:r>
          </a:p>
          <a:p>
            <a:pPr algn="ctr"/>
            <a:r>
              <a:rPr lang="zh-CN" altLang="zh-CN" sz="3200" b="1"/>
              <a:t>（</a:t>
            </a:r>
            <a:r>
              <a:rPr lang="zh-CN" altLang="en-US" sz="3200" b="1"/>
              <a:t>高</a:t>
            </a:r>
            <a:r>
              <a:rPr lang="zh-CN" altLang="zh-CN" sz="3200" b="1"/>
              <a:t>级）</a:t>
            </a:r>
            <a:endParaRPr lang="zh-CN" altLang="en-US" sz="3200" b="1"/>
          </a:p>
        </p:txBody>
      </p:sp>
      <p:sp>
        <p:nvSpPr>
          <p:cNvPr id="18440" name="AutoShape 9"/>
          <p:cNvSpPr>
            <a:spLocks noChangeArrowheads="1"/>
          </p:cNvSpPr>
          <p:nvPr/>
        </p:nvSpPr>
        <p:spPr bwMode="auto">
          <a:xfrm>
            <a:off x="4284663" y="4581525"/>
            <a:ext cx="503237" cy="503238"/>
          </a:xfrm>
          <a:prstGeom prst="plus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zh-CN" altLang="en-US" b="1" smtClean="0"/>
              <a:t>四、培训内容</a:t>
            </a:r>
          </a:p>
        </p:txBody>
      </p:sp>
      <p:sp>
        <p:nvSpPr>
          <p:cNvPr id="19458" name="Rectangle 3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en-US" altLang="zh-CN" sz="1800" b="1" smtClean="0"/>
              <a:t>1</a:t>
            </a:r>
            <a:r>
              <a:rPr lang="zh-CN" altLang="zh-CN" sz="1800" b="1" smtClean="0"/>
              <a:t>．</a:t>
            </a:r>
            <a:r>
              <a:rPr lang="zh-CN" altLang="zh-CN" sz="1800" b="1" smtClean="0">
                <a:latin typeface="黑体" pitchFamily="2" charset="-122"/>
              </a:rPr>
              <a:t>办公应用软件操作员（中级）</a:t>
            </a:r>
            <a:endParaRPr lang="zh-CN" altLang="en-US" sz="1800" b="1" smtClean="0">
              <a:latin typeface="黑体" pitchFamily="2" charset="-122"/>
            </a:endParaRPr>
          </a:p>
        </p:txBody>
      </p:sp>
      <p:graphicFrame>
        <p:nvGraphicFramePr>
          <p:cNvPr id="37915" name="Group 27"/>
          <p:cNvGraphicFramePr>
            <a:graphicFrameLocks noGrp="1"/>
          </p:cNvGraphicFramePr>
          <p:nvPr>
            <p:ph sz="half" idx="2"/>
          </p:nvPr>
        </p:nvGraphicFramePr>
        <p:xfrm>
          <a:off x="900113" y="2133600"/>
          <a:ext cx="7200900" cy="4070350"/>
        </p:xfrm>
        <a:graphic>
          <a:graphicData uri="http://schemas.openxmlformats.org/drawingml/2006/table">
            <a:tbl>
              <a:tblPr/>
              <a:tblGrid>
                <a:gridCol w="2806700"/>
                <a:gridCol w="4394200"/>
              </a:tblGrid>
              <a:tr h="6715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项目名称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主要课程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722313">
                <a:tc row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办公应用软件操作员（中级）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/>
                          <a:ea typeface="黑体" pitchFamily="2" charset="-122"/>
                        </a:rPr>
                        <a:t> Windows</a:t>
                      </a: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基本操作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72390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/>
                          <a:ea typeface="黑体" pitchFamily="2" charset="-122"/>
                        </a:rPr>
                        <a:t>Word</a:t>
                      </a: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文字处理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72231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/>
                          <a:ea typeface="黑体" pitchFamily="2" charset="-122"/>
                        </a:rPr>
                        <a:t>Excel</a:t>
                      </a: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电子表格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72072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防治病毒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50958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主要学习软件：微软</a:t>
                      </a: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/>
                          <a:ea typeface="黑体" pitchFamily="2" charset="-122"/>
                        </a:rPr>
                        <a:t>OFFICE</a:t>
                      </a: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系列软件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zh-CN" altLang="en-US" b="1" smtClean="0"/>
              <a:t>四、培训内容</a:t>
            </a:r>
          </a:p>
        </p:txBody>
      </p:sp>
      <p:sp>
        <p:nvSpPr>
          <p:cNvPr id="20482" name="Rectangle 3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en-US" altLang="zh-CN" sz="1800" b="1" smtClean="0">
                <a:latin typeface="黑体" pitchFamily="2" charset="-122"/>
              </a:rPr>
              <a:t>2</a:t>
            </a:r>
            <a:r>
              <a:rPr lang="zh-CN" altLang="zh-CN" sz="1800" b="1" smtClean="0">
                <a:latin typeface="黑体" pitchFamily="2" charset="-122"/>
              </a:rPr>
              <a:t>．电子商务师（高级）</a:t>
            </a:r>
            <a:endParaRPr lang="zh-CN" altLang="en-US" sz="1800" b="1" smtClean="0">
              <a:latin typeface="黑体" pitchFamily="2" charset="-122"/>
            </a:endParaRPr>
          </a:p>
        </p:txBody>
      </p:sp>
      <p:graphicFrame>
        <p:nvGraphicFramePr>
          <p:cNvPr id="39963" name="Group 27"/>
          <p:cNvGraphicFramePr>
            <a:graphicFrameLocks noGrp="1"/>
          </p:cNvGraphicFramePr>
          <p:nvPr>
            <p:ph sz="half" idx="2"/>
          </p:nvPr>
        </p:nvGraphicFramePr>
        <p:xfrm>
          <a:off x="611188" y="2133600"/>
          <a:ext cx="7786687" cy="4203700"/>
        </p:xfrm>
        <a:graphic>
          <a:graphicData uri="http://schemas.openxmlformats.org/drawingml/2006/table">
            <a:tbl>
              <a:tblPr/>
              <a:tblGrid>
                <a:gridCol w="2549525"/>
                <a:gridCol w="5237162"/>
              </a:tblGrid>
              <a:tr h="5064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项目名称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主要课程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549275">
                <a:tc row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电子商务师（高级）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商品学知识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54451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电子商务相关法律法规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54610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网络营销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54610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网店搭建与管理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54610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网上交易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96520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主要学习平台：电子商务实训平台系统软件（使用上海商派提供的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/>
                          <a:ea typeface="黑体" pitchFamily="2" charset="-122"/>
                        </a:rPr>
                        <a:t>ShopEX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系统）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zh-CN" altLang="en-US" b="1" smtClean="0"/>
              <a:t>四、培训内容</a:t>
            </a:r>
          </a:p>
        </p:txBody>
      </p:sp>
      <p:sp>
        <p:nvSpPr>
          <p:cNvPr id="21506" name="Rectangle 3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zh-CN" altLang="en-US" sz="1600" b="1" smtClean="0">
                <a:latin typeface="黑体" pitchFamily="2" charset="-122"/>
              </a:rPr>
              <a:t>3</a:t>
            </a:r>
            <a:r>
              <a:rPr lang="en-US" altLang="zh-CN" sz="1600" b="1" smtClean="0">
                <a:latin typeface="黑体" pitchFamily="2" charset="-122"/>
              </a:rPr>
              <a:t>.</a:t>
            </a:r>
            <a:r>
              <a:rPr lang="zh-CN" altLang="zh-CN" sz="1600" b="1" smtClean="0">
                <a:latin typeface="黑体" pitchFamily="2" charset="-122"/>
              </a:rPr>
              <a:t>网页设计制作员（高级）</a:t>
            </a:r>
            <a:endParaRPr lang="zh-CN" altLang="en-US" sz="1600" b="1" smtClean="0">
              <a:latin typeface="黑体" pitchFamily="2" charset="-122"/>
            </a:endParaRPr>
          </a:p>
        </p:txBody>
      </p:sp>
      <p:graphicFrame>
        <p:nvGraphicFramePr>
          <p:cNvPr id="42021" name="Group 37"/>
          <p:cNvGraphicFramePr>
            <a:graphicFrameLocks noGrp="1"/>
          </p:cNvGraphicFramePr>
          <p:nvPr>
            <p:ph sz="half" idx="2"/>
          </p:nvPr>
        </p:nvGraphicFramePr>
        <p:xfrm>
          <a:off x="395288" y="2133600"/>
          <a:ext cx="8569325" cy="4572000"/>
        </p:xfrm>
        <a:graphic>
          <a:graphicData uri="http://schemas.openxmlformats.org/drawingml/2006/table">
            <a:tbl>
              <a:tblPr/>
              <a:tblGrid>
                <a:gridCol w="3127375"/>
                <a:gridCol w="5441950"/>
              </a:tblGrid>
              <a:tr h="307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项目名称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主要课程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06388">
                <a:tc rowSpan="7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网页设计制作员（</a:t>
                      </a:r>
                      <a:r>
                        <a:rPr kumimoji="0" lang="zh-CN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高级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）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设计制作网站总体方案及网页效果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0797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设计制作页面效果图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0797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制作网站主标识（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/>
                          <a:ea typeface="黑体" pitchFamily="2" charset="-122"/>
                        </a:rPr>
                        <a:t>logo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）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0797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制作网站导航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0638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制作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/>
                          <a:ea typeface="黑体" pitchFamily="2" charset="-122"/>
                        </a:rPr>
                        <a:t>Flash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动画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0797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制作网页动态效果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23031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主要学习软件：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/>
                          <a:ea typeface="黑体" pitchFamily="2" charset="-122"/>
                        </a:rPr>
                        <a:t>Adobe Fireworks CS3.0, Adobe Flash CS3.0, Adobe Dreamweaver CS3.0, Adobe PhotoShop CS3.0</a:t>
                      </a:r>
                      <a:endParaRPr kumimoji="0" lang="zh-CN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zh-CN" altLang="en-US" sz="3600" b="1" smtClean="0"/>
              <a:t>五、历年培训情况（海洋经管</a:t>
            </a:r>
            <a:r>
              <a:rPr lang="en-US" altLang="zh-CN" sz="3600" b="1" smtClean="0"/>
              <a:t>2010</a:t>
            </a:r>
            <a:r>
              <a:rPr lang="zh-CN" altLang="en-US" sz="3600" b="1" smtClean="0"/>
              <a:t>级）</a:t>
            </a:r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876800"/>
        </p:xfrm>
        <a:graphic>
          <a:graphicData uri="http://schemas.openxmlformats.org/drawingml/2006/table">
            <a:tbl>
              <a:tblPr/>
              <a:tblGrid>
                <a:gridCol w="931863"/>
                <a:gridCol w="2501900"/>
                <a:gridCol w="788987"/>
                <a:gridCol w="1144588"/>
                <a:gridCol w="1077912"/>
                <a:gridCol w="1042988"/>
                <a:gridCol w="741362"/>
              </a:tblGrid>
              <a:tr h="1417638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年份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职业资格名称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等级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鉴定人数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合格人数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合格率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优秀率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374775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2013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办公应用软件操作员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中级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206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201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99.5%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91%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04140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电子商务师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高级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186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173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94%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16%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04298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网页设计制作员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高级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13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7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70%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29%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zh-CN" altLang="en-US" b="1" smtClean="0"/>
              <a:t>六、培训费用</a:t>
            </a:r>
          </a:p>
        </p:txBody>
      </p:sp>
      <p:sp>
        <p:nvSpPr>
          <p:cNvPr id="23554" name="Rectangle 3"/>
          <p:cNvSpPr>
            <a:spLocks noGrp="1"/>
          </p:cNvSpPr>
          <p:nvPr>
            <p:ph type="body" idx="1"/>
          </p:nvPr>
        </p:nvSpPr>
        <p:spPr>
          <a:xfrm>
            <a:off x="457200" y="6237288"/>
            <a:ext cx="8229600" cy="239712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zh-CN" altLang="en-US" sz="1200" smtClean="0"/>
          </a:p>
        </p:txBody>
      </p:sp>
      <p:sp>
        <p:nvSpPr>
          <p:cNvPr id="44036" name="Rectangle 4"/>
          <p:cNvSpPr>
            <a:spLocks noChangeArrowheads="1"/>
          </p:cNvSpPr>
          <p:nvPr/>
        </p:nvSpPr>
        <p:spPr bwMode="auto">
          <a:xfrm>
            <a:off x="611188" y="1700213"/>
            <a:ext cx="3600450" cy="9366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zh-CN" sz="2000" b="1"/>
              <a:t>办公应用软件操作员（中级）</a:t>
            </a:r>
            <a:endParaRPr lang="zh-CN" altLang="en-US" sz="2000" b="1"/>
          </a:p>
          <a:p>
            <a:pPr algn="ctr"/>
            <a:r>
              <a:rPr lang="en-US" altLang="zh-CN" sz="2000" b="1">
                <a:solidFill>
                  <a:schemeClr val="tx2"/>
                </a:solidFill>
              </a:rPr>
              <a:t>1050</a:t>
            </a:r>
            <a:r>
              <a:rPr lang="zh-CN" altLang="en-US" sz="2000" b="1">
                <a:solidFill>
                  <a:schemeClr val="tx2"/>
                </a:solidFill>
              </a:rPr>
              <a:t>元</a:t>
            </a:r>
          </a:p>
        </p:txBody>
      </p:sp>
      <p:sp>
        <p:nvSpPr>
          <p:cNvPr id="44037" name="Rectangle 5"/>
          <p:cNvSpPr>
            <a:spLocks noChangeArrowheads="1"/>
          </p:cNvSpPr>
          <p:nvPr/>
        </p:nvSpPr>
        <p:spPr bwMode="auto">
          <a:xfrm>
            <a:off x="611188" y="3068638"/>
            <a:ext cx="3600450" cy="9366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en-US" sz="2000" b="1"/>
              <a:t>电子商务师</a:t>
            </a:r>
            <a:r>
              <a:rPr lang="zh-CN" altLang="zh-CN" sz="2000" b="1"/>
              <a:t>（</a:t>
            </a:r>
            <a:r>
              <a:rPr lang="zh-CN" altLang="en-US" sz="2000" b="1"/>
              <a:t>高</a:t>
            </a:r>
            <a:r>
              <a:rPr lang="zh-CN" altLang="zh-CN" sz="2000" b="1"/>
              <a:t>级）</a:t>
            </a:r>
            <a:endParaRPr lang="zh-CN" altLang="en-US" sz="2000" b="1"/>
          </a:p>
          <a:p>
            <a:pPr algn="ctr"/>
            <a:r>
              <a:rPr lang="en-US" altLang="zh-CN" sz="2000" b="1">
                <a:solidFill>
                  <a:schemeClr val="tx2"/>
                </a:solidFill>
              </a:rPr>
              <a:t>3560</a:t>
            </a:r>
            <a:r>
              <a:rPr lang="zh-CN" altLang="en-US" sz="2000" b="1">
                <a:solidFill>
                  <a:schemeClr val="tx2"/>
                </a:solidFill>
              </a:rPr>
              <a:t>元</a:t>
            </a:r>
          </a:p>
        </p:txBody>
      </p:sp>
      <p:sp>
        <p:nvSpPr>
          <p:cNvPr id="44038" name="Rectangle 6"/>
          <p:cNvSpPr>
            <a:spLocks noChangeArrowheads="1"/>
          </p:cNvSpPr>
          <p:nvPr/>
        </p:nvSpPr>
        <p:spPr bwMode="auto">
          <a:xfrm>
            <a:off x="611188" y="4581525"/>
            <a:ext cx="3600450" cy="10080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en-US" sz="2000" b="1"/>
              <a:t>网页设计制作员</a:t>
            </a:r>
            <a:r>
              <a:rPr lang="zh-CN" altLang="zh-CN" sz="2000" b="1"/>
              <a:t>（</a:t>
            </a:r>
            <a:r>
              <a:rPr lang="zh-CN" altLang="en-US" sz="2000" b="1"/>
              <a:t>高</a:t>
            </a:r>
            <a:r>
              <a:rPr lang="zh-CN" altLang="zh-CN" sz="2000" b="1"/>
              <a:t>级）</a:t>
            </a:r>
            <a:endParaRPr lang="zh-CN" altLang="en-US" sz="2000" b="1"/>
          </a:p>
          <a:p>
            <a:pPr algn="ctr"/>
            <a:r>
              <a:rPr lang="en-US" altLang="zh-CN" sz="2000" b="1">
                <a:solidFill>
                  <a:schemeClr val="tx2"/>
                </a:solidFill>
              </a:rPr>
              <a:t>3480</a:t>
            </a:r>
            <a:r>
              <a:rPr lang="zh-CN" altLang="en-US" sz="2000" b="1">
                <a:solidFill>
                  <a:schemeClr val="tx2"/>
                </a:solidFill>
              </a:rPr>
              <a:t>元</a:t>
            </a:r>
          </a:p>
        </p:txBody>
      </p:sp>
      <p:sp>
        <p:nvSpPr>
          <p:cNvPr id="44039" name="Rectangle 7"/>
          <p:cNvSpPr>
            <a:spLocks noChangeArrowheads="1"/>
          </p:cNvSpPr>
          <p:nvPr/>
        </p:nvSpPr>
        <p:spPr bwMode="auto">
          <a:xfrm>
            <a:off x="611188" y="1700213"/>
            <a:ext cx="3673475" cy="3962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en-US" sz="4400" b="1">
                <a:solidFill>
                  <a:schemeClr val="accent2"/>
                </a:solidFill>
              </a:rPr>
              <a:t>政府补贴形式</a:t>
            </a:r>
          </a:p>
          <a:p>
            <a:pPr algn="ctr"/>
            <a:r>
              <a:rPr lang="zh-CN" altLang="en-US" sz="4400" b="1">
                <a:solidFill>
                  <a:schemeClr val="accent2"/>
                </a:solidFill>
              </a:rPr>
              <a:t>免费培训</a:t>
            </a:r>
          </a:p>
        </p:txBody>
      </p:sp>
      <p:sp>
        <p:nvSpPr>
          <p:cNvPr id="44040" name="AutoShape 8"/>
          <p:cNvSpPr>
            <a:spLocks noChangeArrowheads="1"/>
          </p:cNvSpPr>
          <p:nvPr/>
        </p:nvSpPr>
        <p:spPr bwMode="auto">
          <a:xfrm>
            <a:off x="4427538" y="3141663"/>
            <a:ext cx="720725" cy="792162"/>
          </a:xfrm>
          <a:prstGeom prst="right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4041" name="Rectangle 9"/>
          <p:cNvSpPr>
            <a:spLocks noChangeArrowheads="1"/>
          </p:cNvSpPr>
          <p:nvPr/>
        </p:nvSpPr>
        <p:spPr bwMode="auto">
          <a:xfrm>
            <a:off x="5364163" y="1628775"/>
            <a:ext cx="3095625" cy="43926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en-US" sz="3200"/>
              <a:t>报名时统一收取</a:t>
            </a:r>
          </a:p>
          <a:p>
            <a:pPr algn="ctr"/>
            <a:r>
              <a:rPr lang="zh-CN" altLang="en-US" sz="3200"/>
              <a:t>押金</a:t>
            </a:r>
            <a:r>
              <a:rPr lang="en-US" altLang="zh-CN" sz="3200" b="1">
                <a:solidFill>
                  <a:schemeClr val="accent2"/>
                </a:solidFill>
              </a:rPr>
              <a:t>400</a:t>
            </a:r>
            <a:r>
              <a:rPr lang="zh-CN" altLang="en-US" sz="3200" b="1">
                <a:solidFill>
                  <a:schemeClr val="accent2"/>
                </a:solidFill>
              </a:rPr>
              <a:t>元</a:t>
            </a:r>
            <a:r>
              <a:rPr lang="en-US" altLang="zh-CN" sz="3200" b="1">
                <a:solidFill>
                  <a:schemeClr val="accent2"/>
                </a:solidFill>
              </a:rPr>
              <a:t>/</a:t>
            </a:r>
            <a:r>
              <a:rPr lang="zh-CN" altLang="en-US" sz="3200" b="1">
                <a:solidFill>
                  <a:schemeClr val="accent2"/>
                </a:solidFill>
              </a:rPr>
              <a:t>人</a:t>
            </a:r>
          </a:p>
          <a:p>
            <a:pPr algn="ctr"/>
            <a:endParaRPr lang="zh-CN" altLang="en-US" sz="3200"/>
          </a:p>
          <a:p>
            <a:pPr algn="ctr"/>
            <a:r>
              <a:rPr lang="zh-CN" altLang="en-US" sz="3200" b="1">
                <a:solidFill>
                  <a:schemeClr val="accent2"/>
                </a:solidFill>
              </a:rPr>
              <a:t>参加鉴定考试</a:t>
            </a:r>
          </a:p>
          <a:p>
            <a:pPr algn="ctr"/>
            <a:r>
              <a:rPr lang="en-US" altLang="zh-CN" sz="3200" b="1">
                <a:solidFill>
                  <a:schemeClr val="accent2"/>
                </a:solidFill>
              </a:rPr>
              <a:t>(</a:t>
            </a:r>
            <a:r>
              <a:rPr lang="zh-CN" altLang="en-US" sz="3200" b="1">
                <a:solidFill>
                  <a:schemeClr val="accent2"/>
                </a:solidFill>
              </a:rPr>
              <a:t>中级</a:t>
            </a:r>
            <a:r>
              <a:rPr lang="en-US" altLang="zh-CN" sz="3200" b="1">
                <a:solidFill>
                  <a:schemeClr val="accent2"/>
                </a:solidFill>
              </a:rPr>
              <a:t>+</a:t>
            </a:r>
            <a:r>
              <a:rPr lang="zh-CN" altLang="en-US" sz="3200" b="1">
                <a:solidFill>
                  <a:schemeClr val="accent2"/>
                </a:solidFill>
              </a:rPr>
              <a:t>高级）</a:t>
            </a:r>
          </a:p>
          <a:p>
            <a:pPr algn="ctr"/>
            <a:endParaRPr lang="zh-CN" altLang="en-US" sz="3200"/>
          </a:p>
          <a:p>
            <a:pPr algn="ctr"/>
            <a:r>
              <a:rPr lang="zh-CN" altLang="en-US" sz="3200"/>
              <a:t>鉴定结束后</a:t>
            </a:r>
          </a:p>
          <a:p>
            <a:pPr algn="ctr"/>
            <a:r>
              <a:rPr lang="zh-CN" altLang="en-US" sz="3200"/>
              <a:t>统一</a:t>
            </a:r>
            <a:r>
              <a:rPr lang="zh-CN" altLang="en-US" sz="3200" b="1">
                <a:solidFill>
                  <a:schemeClr val="accent2"/>
                </a:solidFill>
              </a:rPr>
              <a:t>返还押金</a:t>
            </a:r>
          </a:p>
          <a:p>
            <a:pPr algn="ctr"/>
            <a:endParaRPr lang="zh-CN" altLang="en-US" sz="32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4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4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4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44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44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44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6" grpId="0" animBg="1"/>
      <p:bldP spid="44037" grpId="0" animBg="1"/>
      <p:bldP spid="44038" grpId="0" animBg="1"/>
      <p:bldP spid="44039" grpId="0" animBg="1"/>
      <p:bldP spid="44040" grpId="0" animBg="1"/>
      <p:bldP spid="44041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透明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暗香扑面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創英角ｺﾞｼｯｸUB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n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apple</dc:creator>
  <cp:lastModifiedBy>china</cp:lastModifiedBy>
  <cp:revision>24</cp:revision>
  <dcterms:created xsi:type="dcterms:W3CDTF">2014-04-03T02:28:30Z</dcterms:created>
  <dcterms:modified xsi:type="dcterms:W3CDTF">2014-04-08T00:31:13Z</dcterms:modified>
</cp:coreProperties>
</file>